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4" r:id="rId7"/>
    <p:sldId id="262" r:id="rId8"/>
    <p:sldId id="263" r:id="rId9"/>
    <p:sldId id="268" r:id="rId10"/>
    <p:sldId id="265" r:id="rId11"/>
    <p:sldId id="266" r:id="rId12"/>
    <p:sldId id="269"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A890B8-0BD6-4A46-8B2E-EAE0D96A0142}" type="datetimeFigureOut">
              <a:rPr lang="en-US" smtClean="0"/>
              <a:t>12/13/2019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B6EF4-3936-4B70-BE7F-0258A7E441B3}" type="slidenum">
              <a:rPr lang="en-US" smtClean="0"/>
              <a:t>‹#›</a:t>
            </a:fld>
            <a:endParaRPr lang="en-US"/>
          </a:p>
        </p:txBody>
      </p:sp>
    </p:spTree>
    <p:extLst>
      <p:ext uri="{BB962C8B-B14F-4D97-AF65-F5344CB8AC3E}">
        <p14:creationId xmlns:p14="http://schemas.microsoft.com/office/powerpoint/2010/main" val="88779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0A3131-E0CE-433D-85B0-A55BD7C15D68}" type="slidenum">
              <a:rPr lang="en-US" smtClean="0"/>
              <a:t>3</a:t>
            </a:fld>
            <a:endParaRPr lang="en-US"/>
          </a:p>
        </p:txBody>
      </p:sp>
    </p:spTree>
    <p:extLst>
      <p:ext uri="{BB962C8B-B14F-4D97-AF65-F5344CB8AC3E}">
        <p14:creationId xmlns:p14="http://schemas.microsoft.com/office/powerpoint/2010/main" val="170557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51BD43-EEEB-4D4D-A901-19D3B0310F96}"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413585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BD43-EEEB-4D4D-A901-19D3B0310F96}"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3575744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BD43-EEEB-4D4D-A901-19D3B0310F96}"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233676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1BD43-EEEB-4D4D-A901-19D3B0310F96}"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409409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51BD43-EEEB-4D4D-A901-19D3B0310F96}"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369849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51BD43-EEEB-4D4D-A901-19D3B0310F96}"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129452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51BD43-EEEB-4D4D-A901-19D3B0310F96}"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201599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51BD43-EEEB-4D4D-A901-19D3B0310F96}"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75123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1BD43-EEEB-4D4D-A901-19D3B0310F96}"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399753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51BD43-EEEB-4D4D-A901-19D3B0310F96}"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1067950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51BD43-EEEB-4D4D-A901-19D3B0310F96}"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BE5E8-1A90-46DD-8C27-4B475F141500}" type="slidenum">
              <a:rPr lang="en-US" smtClean="0"/>
              <a:t>‹#›</a:t>
            </a:fld>
            <a:endParaRPr lang="en-US"/>
          </a:p>
        </p:txBody>
      </p:sp>
    </p:spTree>
    <p:extLst>
      <p:ext uri="{BB962C8B-B14F-4D97-AF65-F5344CB8AC3E}">
        <p14:creationId xmlns:p14="http://schemas.microsoft.com/office/powerpoint/2010/main" val="30689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1BD43-EEEB-4D4D-A901-19D3B0310F96}"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BE5E8-1A90-46DD-8C27-4B475F141500}" type="slidenum">
              <a:rPr lang="en-US" smtClean="0"/>
              <a:t>‹#›</a:t>
            </a:fld>
            <a:endParaRPr lang="en-US"/>
          </a:p>
        </p:txBody>
      </p:sp>
    </p:spTree>
    <p:extLst>
      <p:ext uri="{BB962C8B-B14F-4D97-AF65-F5344CB8AC3E}">
        <p14:creationId xmlns:p14="http://schemas.microsoft.com/office/powerpoint/2010/main" val="202751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4995"/>
          </a:xfrm>
        </p:spPr>
        <p:txBody>
          <a:bodyPr>
            <a:normAutofit fontScale="90000"/>
          </a:bodyPr>
          <a:lstStyle/>
          <a:p>
            <a:pPr algn="ctr"/>
            <a:r>
              <a:rPr lang="en-US" dirty="0" smtClean="0"/>
              <a:t>DO NOW:</a:t>
            </a:r>
            <a:br>
              <a:rPr lang="en-US" dirty="0" smtClean="0"/>
            </a:br>
            <a:r>
              <a:rPr lang="en-US" dirty="0" smtClean="0"/>
              <a:t>ORGANIZE!</a:t>
            </a:r>
            <a:endParaRPr lang="en-US" dirty="0"/>
          </a:p>
        </p:txBody>
      </p:sp>
      <p:sp>
        <p:nvSpPr>
          <p:cNvPr id="3" name="Content Placeholder 2"/>
          <p:cNvSpPr>
            <a:spLocks noGrp="1"/>
          </p:cNvSpPr>
          <p:nvPr>
            <p:ph idx="1"/>
          </p:nvPr>
        </p:nvSpPr>
        <p:spPr>
          <a:xfrm>
            <a:off x="472440" y="1289304"/>
            <a:ext cx="10515600" cy="4723067"/>
          </a:xfrm>
        </p:spPr>
        <p:txBody>
          <a:bodyPr>
            <a:normAutofit fontScale="92500" lnSpcReduction="20000"/>
          </a:bodyPr>
          <a:lstStyle/>
          <a:p>
            <a:r>
              <a:rPr lang="en-US" sz="3600" dirty="0"/>
              <a:t>TAKE 5 MINUTES TO TAKE OUT ALL YOUR PART 1 HANDOUTS:</a:t>
            </a:r>
          </a:p>
          <a:p>
            <a:pPr lvl="1"/>
            <a:r>
              <a:rPr lang="en-US" sz="3200" dirty="0"/>
              <a:t>ORGANIZE YOUR…</a:t>
            </a:r>
          </a:p>
          <a:p>
            <a:pPr lvl="2"/>
            <a:r>
              <a:rPr lang="en-US" sz="2800" dirty="0"/>
              <a:t>GREECE SHEETS TOGETHER</a:t>
            </a:r>
          </a:p>
          <a:p>
            <a:pPr lvl="2"/>
            <a:r>
              <a:rPr lang="en-US" sz="2800" dirty="0"/>
              <a:t>ROME SHEETS TOGETHER</a:t>
            </a:r>
          </a:p>
          <a:p>
            <a:pPr lvl="2"/>
            <a:r>
              <a:rPr lang="en-US" sz="2800" dirty="0"/>
              <a:t>CHINA SHEETS </a:t>
            </a:r>
            <a:r>
              <a:rPr lang="en-US" sz="2800" dirty="0" smtClean="0"/>
              <a:t>TOGETHER</a:t>
            </a:r>
          </a:p>
          <a:p>
            <a:r>
              <a:rPr lang="en-US" sz="3600" dirty="0" smtClean="0">
                <a:solidFill>
                  <a:srgbClr val="FF0000"/>
                </a:solidFill>
              </a:rPr>
              <a:t>Anything that needs to be graded put in a separate pile</a:t>
            </a:r>
            <a:r>
              <a:rPr lang="en-US" sz="3600" dirty="0" smtClean="0">
                <a:solidFill>
                  <a:srgbClr val="FF0000"/>
                </a:solidFill>
              </a:rPr>
              <a:t>.</a:t>
            </a:r>
          </a:p>
          <a:p>
            <a:r>
              <a:rPr lang="en-US" sz="3600" dirty="0" smtClean="0">
                <a:solidFill>
                  <a:srgbClr val="FF0000"/>
                </a:solidFill>
              </a:rPr>
              <a:t>Submit your </a:t>
            </a:r>
          </a:p>
          <a:p>
            <a:pPr lvl="1"/>
            <a:r>
              <a:rPr lang="en-US" sz="3200" dirty="0" smtClean="0">
                <a:solidFill>
                  <a:srgbClr val="FF0000"/>
                </a:solidFill>
              </a:rPr>
              <a:t>PART 1 POINT SHEET</a:t>
            </a:r>
          </a:p>
          <a:p>
            <a:pPr lvl="1"/>
            <a:r>
              <a:rPr lang="en-US" sz="3200" dirty="0" smtClean="0">
                <a:solidFill>
                  <a:srgbClr val="FF0000"/>
                </a:solidFill>
              </a:rPr>
              <a:t>PART 2 POINT SHEET</a:t>
            </a:r>
          </a:p>
          <a:p>
            <a:pPr lvl="1"/>
            <a:r>
              <a:rPr lang="en-US" sz="3200" dirty="0" smtClean="0">
                <a:solidFill>
                  <a:srgbClr val="FF0000"/>
                </a:solidFill>
              </a:rPr>
              <a:t>ANYTHING THAT NEEDS TO BE CHECKED AND GRADED</a:t>
            </a:r>
            <a:endParaRPr lang="en-US" sz="3200" dirty="0" smtClean="0">
              <a:solidFill>
                <a:srgbClr val="FF0000"/>
              </a:solidFill>
            </a:endParaRPr>
          </a:p>
        </p:txBody>
      </p:sp>
    </p:spTree>
    <p:extLst>
      <p:ext uri="{BB962C8B-B14F-4D97-AF65-F5344CB8AC3E}">
        <p14:creationId xmlns:p14="http://schemas.microsoft.com/office/powerpoint/2010/main" val="4240533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2390121"/>
              </p:ext>
            </p:extLst>
          </p:nvPr>
        </p:nvGraphicFramePr>
        <p:xfrm>
          <a:off x="621792" y="292608"/>
          <a:ext cx="11055096" cy="6793548"/>
        </p:xfrm>
        <a:graphic>
          <a:graphicData uri="http://schemas.openxmlformats.org/drawingml/2006/table">
            <a:tbl>
              <a:tblPr firstRow="1" firstCol="1" bandRow="1">
                <a:tableStyleId>{5C22544A-7EE6-4342-B048-85BDC9FD1C3A}</a:tableStyleId>
              </a:tblPr>
              <a:tblGrid>
                <a:gridCol w="963597">
                  <a:extLst>
                    <a:ext uri="{9D8B030D-6E8A-4147-A177-3AD203B41FA5}">
                      <a16:colId xmlns:a16="http://schemas.microsoft.com/office/drawing/2014/main" val="846719198"/>
                    </a:ext>
                  </a:extLst>
                </a:gridCol>
                <a:gridCol w="10091499">
                  <a:extLst>
                    <a:ext uri="{9D8B030D-6E8A-4147-A177-3AD203B41FA5}">
                      <a16:colId xmlns:a16="http://schemas.microsoft.com/office/drawing/2014/main" val="2876420407"/>
                    </a:ext>
                  </a:extLst>
                </a:gridCol>
              </a:tblGrid>
              <a:tr h="6245352">
                <a:tc>
                  <a:txBody>
                    <a:bodyPr/>
                    <a:lstStyle/>
                    <a:p>
                      <a:pPr marL="0" marR="0" algn="l">
                        <a:lnSpc>
                          <a:spcPct val="150000"/>
                        </a:lnSpc>
                        <a:spcBef>
                          <a:spcPts val="0"/>
                        </a:spcBef>
                        <a:spcAft>
                          <a:spcPts val="0"/>
                        </a:spcAft>
                      </a:pPr>
                      <a:r>
                        <a:rPr lang="en-US" sz="1800">
                          <a:effectLst/>
                        </a:rPr>
                        <a:t> </a:t>
                      </a:r>
                      <a:endParaRPr lang="en-US" sz="2400">
                        <a:effectLst/>
                      </a:endParaRPr>
                    </a:p>
                    <a:p>
                      <a:pPr marL="0" marR="0" algn="l">
                        <a:lnSpc>
                          <a:spcPct val="150000"/>
                        </a:lnSpc>
                        <a:spcBef>
                          <a:spcPts val="0"/>
                        </a:spcBef>
                        <a:spcAft>
                          <a:spcPts val="0"/>
                        </a:spcAft>
                      </a:pPr>
                      <a:r>
                        <a:rPr lang="en-US" sz="1800">
                          <a:effectLst/>
                        </a:rPr>
                        <a:t> </a:t>
                      </a:r>
                      <a:endParaRPr lang="en-US" sz="2400">
                        <a:effectLst/>
                      </a:endParaRPr>
                    </a:p>
                    <a:p>
                      <a:pPr marL="0" marR="0" algn="l">
                        <a:lnSpc>
                          <a:spcPct val="150000"/>
                        </a:lnSpc>
                        <a:spcBef>
                          <a:spcPts val="0"/>
                        </a:spcBef>
                        <a:spcAft>
                          <a:spcPts val="0"/>
                        </a:spcAft>
                      </a:pPr>
                      <a:r>
                        <a:rPr lang="en-US" sz="1800">
                          <a:effectLst/>
                        </a:rPr>
                        <a:t> </a:t>
                      </a:r>
                      <a:endParaRPr lang="en-US" sz="2400">
                        <a:effectLst/>
                      </a:endParaRPr>
                    </a:p>
                    <a:p>
                      <a:pPr marL="0" marR="0" algn="l">
                        <a:lnSpc>
                          <a:spcPct val="150000"/>
                        </a:lnSpc>
                        <a:spcBef>
                          <a:spcPts val="0"/>
                        </a:spcBef>
                        <a:spcAft>
                          <a:spcPts val="0"/>
                        </a:spcAft>
                      </a:pPr>
                      <a:r>
                        <a:rPr lang="en-US" sz="1800">
                          <a:effectLst/>
                        </a:rPr>
                        <a:t>¶ 1</a:t>
                      </a:r>
                      <a:endParaRPr lang="en-US" sz="2400">
                        <a:effectLst/>
                      </a:endParaRPr>
                    </a:p>
                    <a:p>
                      <a:pPr marL="0" marR="0" algn="l">
                        <a:lnSpc>
                          <a:spcPct val="150000"/>
                        </a:lnSpc>
                        <a:spcBef>
                          <a:spcPts val="0"/>
                        </a:spcBef>
                        <a:spcAft>
                          <a:spcPts val="0"/>
                        </a:spcAft>
                      </a:pPr>
                      <a:r>
                        <a:rPr lang="en-US" sz="1800">
                          <a:effectLst/>
                        </a:rPr>
                        <a:t>INTRO </a:t>
                      </a:r>
                      <a:endParaRPr lang="en-US" sz="2400">
                        <a:effectLst/>
                      </a:endParaRPr>
                    </a:p>
                    <a:p>
                      <a:pPr marL="0" marR="0" algn="l">
                        <a:lnSpc>
                          <a:spcPct val="150000"/>
                        </a:lnSpc>
                        <a:spcBef>
                          <a:spcPts val="0"/>
                        </a:spcBef>
                        <a:spcAft>
                          <a:spcPts val="0"/>
                        </a:spcAft>
                      </a:pPr>
                      <a:r>
                        <a:rPr lang="en-US" sz="1800">
                          <a:effectLst/>
                        </a:rPr>
                        <a:t> </a:t>
                      </a:r>
                      <a:endParaRPr lang="en-US" sz="2400">
                        <a:effectLst/>
                      </a:endParaRPr>
                    </a:p>
                    <a:p>
                      <a:pPr marL="0" marR="0" algn="l">
                        <a:lnSpc>
                          <a:spcPct val="150000"/>
                        </a:lnSpc>
                        <a:spcBef>
                          <a:spcPts val="0"/>
                        </a:spcBef>
                        <a:spcAft>
                          <a:spcPts val="0"/>
                        </a:spcAft>
                      </a:pPr>
                      <a:r>
                        <a:rPr lang="en-US" sz="18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8417" marR="68417" marT="0" marB="0"/>
                </a:tc>
                <a:tc>
                  <a:txBody>
                    <a:bodyPr/>
                    <a:lstStyle/>
                    <a:p>
                      <a:pPr marL="457200" marR="0" lvl="0" indent="-457200" algn="l">
                        <a:lnSpc>
                          <a:spcPct val="115000"/>
                        </a:lnSpc>
                        <a:spcBef>
                          <a:spcPts val="0"/>
                        </a:spcBef>
                        <a:spcAft>
                          <a:spcPts val="0"/>
                        </a:spcAft>
                        <a:buFont typeface="Symbol"/>
                        <a:buAutoNum type="arabicPeriod"/>
                      </a:pPr>
                      <a:r>
                        <a:rPr lang="en-US" sz="2000" dirty="0" smtClean="0">
                          <a:solidFill>
                            <a:schemeClr val="bg1"/>
                          </a:solidFill>
                          <a:effectLst/>
                        </a:rPr>
                        <a:t>General statement:</a:t>
                      </a:r>
                    </a:p>
                    <a:p>
                      <a:pPr marL="0" marR="0" lvl="0" indent="0" algn="l">
                        <a:lnSpc>
                          <a:spcPct val="115000"/>
                        </a:lnSpc>
                        <a:spcBef>
                          <a:spcPts val="0"/>
                        </a:spcBef>
                        <a:spcAft>
                          <a:spcPts val="0"/>
                        </a:spcAft>
                        <a:buFont typeface="Symbol"/>
                        <a:buNone/>
                      </a:pPr>
                      <a:r>
                        <a:rPr lang="en-US" sz="2000" dirty="0" smtClean="0">
                          <a:solidFill>
                            <a:schemeClr val="tx1"/>
                          </a:solidFill>
                          <a:effectLst/>
                        </a:rPr>
                        <a:t>An </a:t>
                      </a:r>
                      <a:r>
                        <a:rPr lang="en-US" sz="2000" dirty="0" smtClean="0">
                          <a:solidFill>
                            <a:schemeClr val="tx1"/>
                          </a:solidFill>
                          <a:effectLst/>
                        </a:rPr>
                        <a:t>enduring issue is a challenge or problem that a society has faced and debated or discussed across time. An enduring issue is one that many societies have attempted to address with varying degrees of success</a:t>
                      </a:r>
                      <a:r>
                        <a:rPr lang="en-US" sz="2000" dirty="0" smtClean="0">
                          <a:solidFill>
                            <a:schemeClr val="tx1"/>
                          </a:solidFill>
                          <a:effectLst/>
                        </a:rPr>
                        <a:t>.</a:t>
                      </a:r>
                      <a:endParaRPr lang="en-US" sz="2800" dirty="0" smtClean="0">
                        <a:solidFill>
                          <a:schemeClr val="tx1"/>
                        </a:solidFill>
                        <a:effectLst/>
                      </a:endParaRPr>
                    </a:p>
                    <a:p>
                      <a:pPr marL="0" marR="0" algn="l">
                        <a:lnSpc>
                          <a:spcPct val="115000"/>
                        </a:lnSpc>
                        <a:spcBef>
                          <a:spcPts val="0"/>
                        </a:spcBef>
                        <a:spcAft>
                          <a:spcPts val="0"/>
                        </a:spcAft>
                      </a:pPr>
                      <a:r>
                        <a:rPr lang="en-US" sz="2000" dirty="0" smtClean="0">
                          <a:effectLst/>
                        </a:rPr>
                        <a:t> </a:t>
                      </a:r>
                      <a:endParaRPr lang="en-US" sz="2800" dirty="0" smtClean="0">
                        <a:effectLst/>
                      </a:endParaRPr>
                    </a:p>
                    <a:p>
                      <a:pPr marL="0" marR="0" algn="l">
                        <a:lnSpc>
                          <a:spcPct val="115000"/>
                        </a:lnSpc>
                        <a:spcBef>
                          <a:spcPts val="0"/>
                        </a:spcBef>
                        <a:spcAft>
                          <a:spcPts val="0"/>
                        </a:spcAft>
                      </a:pPr>
                      <a:r>
                        <a:rPr lang="en-US" sz="2000" dirty="0" smtClean="0">
                          <a:effectLst/>
                        </a:rPr>
                        <a:t>2. Enduring issue &amp; definition: </a:t>
                      </a:r>
                      <a:endParaRPr lang="en-US" sz="2800" dirty="0" smtClean="0">
                        <a:effectLst/>
                      </a:endParaRPr>
                    </a:p>
                    <a:p>
                      <a:pPr marL="0" marR="0" lvl="0" indent="0" algn="l">
                        <a:lnSpc>
                          <a:spcPct val="115000"/>
                        </a:lnSpc>
                        <a:spcBef>
                          <a:spcPts val="0"/>
                        </a:spcBef>
                        <a:spcAft>
                          <a:spcPts val="0"/>
                        </a:spcAft>
                        <a:buFont typeface="Symbol"/>
                        <a:buNone/>
                      </a:pPr>
                      <a:r>
                        <a:rPr lang="en-US" sz="2000" dirty="0" smtClean="0">
                          <a:solidFill>
                            <a:schemeClr val="tx1"/>
                          </a:solidFill>
                          <a:effectLst/>
                        </a:rPr>
                        <a:t>One enduring issue is technology, which are innovations and inventions that help make life easier for people, places, and societies that are constantly improved and changed over time by future generations</a:t>
                      </a:r>
                      <a:r>
                        <a:rPr lang="en-US" sz="2000" dirty="0" smtClean="0">
                          <a:effectLst/>
                        </a:rPr>
                        <a:t>. </a:t>
                      </a:r>
                      <a:endParaRPr lang="en-US" sz="2800" dirty="0" smtClean="0">
                        <a:effectLst/>
                      </a:endParaRPr>
                    </a:p>
                    <a:p>
                      <a:pPr marL="0" marR="0" algn="l">
                        <a:lnSpc>
                          <a:spcPct val="115000"/>
                        </a:lnSpc>
                        <a:spcBef>
                          <a:spcPts val="0"/>
                        </a:spcBef>
                        <a:spcAft>
                          <a:spcPts val="0"/>
                        </a:spcAft>
                      </a:pPr>
                      <a:r>
                        <a:rPr lang="en-US" sz="2000" dirty="0">
                          <a:effectLst/>
                        </a:rPr>
                        <a:t> </a:t>
                      </a:r>
                      <a:endParaRPr lang="en-US" sz="3200" dirty="0">
                        <a:effectLst/>
                      </a:endParaRPr>
                    </a:p>
                    <a:p>
                      <a:pPr marL="0" marR="0" algn="l">
                        <a:lnSpc>
                          <a:spcPct val="115000"/>
                        </a:lnSpc>
                        <a:spcBef>
                          <a:spcPts val="0"/>
                        </a:spcBef>
                        <a:spcAft>
                          <a:spcPts val="0"/>
                        </a:spcAft>
                      </a:pPr>
                      <a:r>
                        <a:rPr lang="en-US" sz="2000" dirty="0">
                          <a:effectLst/>
                        </a:rPr>
                        <a:t> </a:t>
                      </a:r>
                      <a:r>
                        <a:rPr lang="en-US" sz="2000" dirty="0" smtClean="0">
                          <a:effectLst/>
                        </a:rPr>
                        <a:t>3</a:t>
                      </a:r>
                      <a:r>
                        <a:rPr lang="en-US" sz="2000" dirty="0">
                          <a:effectLst/>
                        </a:rPr>
                        <a:t>. Thesis Statement/Claim-- Make a claim that argues why the enduring issue you chose is significant and list examples that will be discussed in the essay to show the issue has endured and is significant. </a:t>
                      </a:r>
                      <a:endParaRPr lang="en-US" sz="3200" dirty="0">
                        <a:effectLst/>
                      </a:endParaRPr>
                    </a:p>
                    <a:p>
                      <a:pPr marL="0" marR="0" algn="l">
                        <a:lnSpc>
                          <a:spcPct val="150000"/>
                        </a:lnSpc>
                        <a:spcBef>
                          <a:spcPts val="0"/>
                        </a:spcBef>
                        <a:spcAft>
                          <a:spcPts val="0"/>
                        </a:spcAft>
                      </a:pPr>
                      <a:r>
                        <a:rPr lang="en-US" sz="2000" dirty="0" smtClean="0">
                          <a:solidFill>
                            <a:schemeClr val="tx1"/>
                          </a:solidFill>
                          <a:effectLst/>
                        </a:rPr>
                        <a:t>The </a:t>
                      </a:r>
                      <a:r>
                        <a:rPr lang="en-US" sz="2000" dirty="0" smtClean="0">
                          <a:solidFill>
                            <a:schemeClr val="tx1"/>
                          </a:solidFill>
                          <a:effectLst/>
                        </a:rPr>
                        <a:t>enduring issue of technology is significant because it advanced how a society operates an makes life easier for a</a:t>
                      </a:r>
                      <a:r>
                        <a:rPr lang="en-US" sz="2000" baseline="0" dirty="0" smtClean="0">
                          <a:solidFill>
                            <a:schemeClr val="tx1"/>
                          </a:solidFill>
                          <a:effectLst/>
                        </a:rPr>
                        <a:t> civilization.  This is demonstrated in Greece’s Pythagoras theorem, Roman </a:t>
                      </a:r>
                      <a:r>
                        <a:rPr lang="en-US" sz="2000" baseline="0" dirty="0" smtClean="0">
                          <a:solidFill>
                            <a:schemeClr val="tx1"/>
                          </a:solidFill>
                          <a:effectLst/>
                        </a:rPr>
                        <a:t>roads </a:t>
                      </a:r>
                      <a:r>
                        <a:rPr lang="en-US" sz="2000" baseline="0" dirty="0" smtClean="0">
                          <a:solidFill>
                            <a:schemeClr val="tx1"/>
                          </a:solidFill>
                          <a:effectLst/>
                        </a:rPr>
                        <a:t>and aqueducts, and the construction of the Great Wall of China as well as the making of paper, porcelain, and silk </a:t>
                      </a:r>
                      <a:r>
                        <a:rPr lang="en-US" sz="2000" baseline="0" dirty="0" smtClean="0">
                          <a:solidFill>
                            <a:schemeClr val="tx1"/>
                          </a:solidFill>
                          <a:effectLst/>
                        </a:rPr>
                        <a:t>.  These advancements impacted societies in a positive way.</a:t>
                      </a:r>
                      <a:endParaRPr lang="en-US" sz="3200" dirty="0">
                        <a:solidFill>
                          <a:schemeClr val="tx1"/>
                        </a:solidFill>
                        <a:effectLst/>
                        <a:latin typeface="Arial" panose="020B0604020202020204" pitchFamily="34" charset="0"/>
                        <a:ea typeface="Arial" panose="020B0604020202020204" pitchFamily="34" charset="0"/>
                      </a:endParaRPr>
                    </a:p>
                  </a:txBody>
                  <a:tcPr marL="68417" marR="68417" marT="0" marB="0"/>
                </a:tc>
                <a:extLst>
                  <a:ext uri="{0D108BD9-81ED-4DB2-BD59-A6C34878D82A}">
                    <a16:rowId xmlns:a16="http://schemas.microsoft.com/office/drawing/2014/main" val="3465860005"/>
                  </a:ext>
                </a:extLst>
              </a:tr>
            </a:tbl>
          </a:graphicData>
        </a:graphic>
      </p:graphicFrame>
    </p:spTree>
    <p:extLst>
      <p:ext uri="{BB962C8B-B14F-4D97-AF65-F5344CB8AC3E}">
        <p14:creationId xmlns:p14="http://schemas.microsoft.com/office/powerpoint/2010/main" val="3400827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6382189"/>
              </p:ext>
            </p:extLst>
          </p:nvPr>
        </p:nvGraphicFramePr>
        <p:xfrm>
          <a:off x="402336" y="152400"/>
          <a:ext cx="11183111" cy="6476999"/>
        </p:xfrm>
        <a:graphic>
          <a:graphicData uri="http://schemas.openxmlformats.org/drawingml/2006/table">
            <a:tbl>
              <a:tblPr firstRow="1" firstCol="1" bandRow="1">
                <a:tableStyleId>{5C22544A-7EE6-4342-B048-85BDC9FD1C3A}</a:tableStyleId>
              </a:tblPr>
              <a:tblGrid>
                <a:gridCol w="974756">
                  <a:extLst>
                    <a:ext uri="{9D8B030D-6E8A-4147-A177-3AD203B41FA5}">
                      <a16:colId xmlns:a16="http://schemas.microsoft.com/office/drawing/2014/main" val="20000"/>
                    </a:ext>
                  </a:extLst>
                </a:gridCol>
                <a:gridCol w="10208355">
                  <a:extLst>
                    <a:ext uri="{9D8B030D-6E8A-4147-A177-3AD203B41FA5}">
                      <a16:colId xmlns:a16="http://schemas.microsoft.com/office/drawing/2014/main" val="20001"/>
                    </a:ext>
                  </a:extLst>
                </a:gridCol>
              </a:tblGrid>
              <a:tr h="6476999">
                <a:tc>
                  <a:txBody>
                    <a:bodyPr/>
                    <a:lstStyle/>
                    <a:p>
                      <a:pPr marL="0" marR="0" algn="l">
                        <a:lnSpc>
                          <a:spcPct val="150000"/>
                        </a:lnSpc>
                        <a:spcBef>
                          <a:spcPts val="0"/>
                        </a:spcBef>
                        <a:spcAft>
                          <a:spcPts val="0"/>
                        </a:spcAft>
                      </a:pPr>
                      <a:r>
                        <a:rPr lang="en-US" sz="1100" dirty="0">
                          <a:effectLst/>
                        </a:rPr>
                        <a:t> </a:t>
                      </a:r>
                      <a:endParaRPr lang="en-US" sz="1600" dirty="0">
                        <a:effectLst/>
                      </a:endParaRPr>
                    </a:p>
                    <a:p>
                      <a:pPr marL="0" marR="0" algn="l">
                        <a:lnSpc>
                          <a:spcPct val="150000"/>
                        </a:lnSpc>
                        <a:spcBef>
                          <a:spcPts val="0"/>
                        </a:spcBef>
                        <a:spcAft>
                          <a:spcPts val="0"/>
                        </a:spcAft>
                      </a:pPr>
                      <a:r>
                        <a:rPr lang="en-US" sz="1100" dirty="0">
                          <a:effectLst/>
                        </a:rPr>
                        <a:t> </a:t>
                      </a:r>
                      <a:endParaRPr lang="en-US" sz="1600" dirty="0">
                        <a:effectLst/>
                      </a:endParaRPr>
                    </a:p>
                    <a:p>
                      <a:pPr marL="0" marR="0" algn="l">
                        <a:lnSpc>
                          <a:spcPct val="150000"/>
                        </a:lnSpc>
                        <a:spcBef>
                          <a:spcPts val="0"/>
                        </a:spcBef>
                        <a:spcAft>
                          <a:spcPts val="0"/>
                        </a:spcAft>
                      </a:pPr>
                      <a:r>
                        <a:rPr lang="en-US" sz="1100" dirty="0">
                          <a:effectLst/>
                        </a:rPr>
                        <a:t> </a:t>
                      </a:r>
                      <a:endParaRPr lang="en-US" sz="1600" dirty="0">
                        <a:effectLst/>
                      </a:endParaRPr>
                    </a:p>
                    <a:p>
                      <a:pPr marL="0" marR="0" algn="l">
                        <a:lnSpc>
                          <a:spcPct val="150000"/>
                        </a:lnSpc>
                        <a:spcBef>
                          <a:spcPts val="0"/>
                        </a:spcBef>
                        <a:spcAft>
                          <a:spcPts val="0"/>
                        </a:spcAft>
                      </a:pPr>
                      <a:r>
                        <a:rPr lang="en-US" sz="1100" dirty="0">
                          <a:solidFill>
                            <a:schemeClr val="tx1"/>
                          </a:solidFill>
                          <a:effectLst/>
                        </a:rPr>
                        <a:t> </a:t>
                      </a:r>
                      <a:endParaRPr lang="en-US" sz="1600" dirty="0">
                        <a:solidFill>
                          <a:schemeClr val="tx1"/>
                        </a:solidFill>
                        <a:effectLst/>
                      </a:endParaRPr>
                    </a:p>
                    <a:p>
                      <a:pPr marL="0" marR="0" algn="l">
                        <a:lnSpc>
                          <a:spcPct val="150000"/>
                        </a:lnSpc>
                        <a:spcBef>
                          <a:spcPts val="0"/>
                        </a:spcBef>
                        <a:spcAft>
                          <a:spcPts val="0"/>
                        </a:spcAft>
                      </a:pPr>
                      <a:r>
                        <a:rPr lang="en-US" sz="1100" dirty="0">
                          <a:solidFill>
                            <a:schemeClr val="tx1"/>
                          </a:solidFill>
                          <a:effectLst/>
                        </a:rPr>
                        <a:t>¶ 2, 3</a:t>
                      </a:r>
                      <a:r>
                        <a:rPr lang="en-US" sz="1100" dirty="0" smtClean="0">
                          <a:solidFill>
                            <a:schemeClr val="tx1"/>
                          </a:solidFill>
                          <a:effectLst/>
                        </a:rPr>
                        <a:t>,</a:t>
                      </a:r>
                      <a:r>
                        <a:rPr lang="en-US" sz="1100" baseline="0" dirty="0" smtClean="0">
                          <a:solidFill>
                            <a:schemeClr val="tx1"/>
                          </a:solidFill>
                          <a:effectLst/>
                        </a:rPr>
                        <a:t> &amp; 4</a:t>
                      </a:r>
                      <a:endParaRPr lang="en-US" sz="1600" dirty="0">
                        <a:solidFill>
                          <a:schemeClr val="tx1"/>
                        </a:solidFill>
                        <a:effectLst/>
                      </a:endParaRPr>
                    </a:p>
                    <a:p>
                      <a:pPr marL="0" marR="0" algn="l">
                        <a:lnSpc>
                          <a:spcPct val="115000"/>
                        </a:lnSpc>
                        <a:spcBef>
                          <a:spcPts val="0"/>
                        </a:spcBef>
                        <a:spcAft>
                          <a:spcPts val="0"/>
                        </a:spcAft>
                      </a:pPr>
                      <a:r>
                        <a:rPr lang="en-US" sz="1100" dirty="0">
                          <a:solidFill>
                            <a:schemeClr val="tx1"/>
                          </a:solidFill>
                          <a:effectLst/>
                        </a:rPr>
                        <a:t> </a:t>
                      </a:r>
                      <a:endParaRPr lang="en-US" sz="1600" dirty="0">
                        <a:solidFill>
                          <a:schemeClr val="tx1"/>
                        </a:solidFill>
                        <a:effectLst/>
                      </a:endParaRPr>
                    </a:p>
                    <a:p>
                      <a:pPr marL="0" marR="0" algn="l">
                        <a:lnSpc>
                          <a:spcPct val="115000"/>
                        </a:lnSpc>
                        <a:spcBef>
                          <a:spcPts val="0"/>
                        </a:spcBef>
                        <a:spcAft>
                          <a:spcPts val="0"/>
                        </a:spcAft>
                      </a:pPr>
                      <a:r>
                        <a:rPr lang="en-US" sz="1100" dirty="0">
                          <a:solidFill>
                            <a:schemeClr val="tx1"/>
                          </a:solidFill>
                          <a:effectLst/>
                        </a:rPr>
                        <a:t>BODY PARAGRAPHS</a:t>
                      </a:r>
                      <a:endParaRPr lang="en-US" sz="1600" dirty="0">
                        <a:solidFill>
                          <a:schemeClr val="tx1"/>
                        </a:solidFill>
                        <a:effectLst/>
                        <a:latin typeface="Arial"/>
                        <a:ea typeface="Arial"/>
                      </a:endParaRPr>
                    </a:p>
                  </a:txBody>
                  <a:tcPr marL="67675" marR="67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b="1" u="sng" dirty="0" smtClean="0">
                          <a:solidFill>
                            <a:srgbClr val="000000"/>
                          </a:solidFill>
                          <a:effectLst/>
                          <a:latin typeface="Georgia" panose="02040502050405020303" pitchFamily="18" charset="0"/>
                          <a:ea typeface="Arial" panose="020B0604020202020204" pitchFamily="34" charset="0"/>
                        </a:rPr>
                        <a:t>T:</a:t>
                      </a:r>
                      <a:r>
                        <a:rPr lang="en-US" sz="1600" b="1" dirty="0" smtClean="0">
                          <a:solidFill>
                            <a:srgbClr val="000000"/>
                          </a:solidFill>
                          <a:effectLst/>
                          <a:latin typeface="Georgia" panose="02040502050405020303" pitchFamily="18" charset="0"/>
                          <a:ea typeface="Arial" panose="020B0604020202020204" pitchFamily="34" charset="0"/>
                        </a:rPr>
                        <a:t> </a:t>
                      </a:r>
                      <a:r>
                        <a:rPr lang="en-US" sz="1600" b="1" dirty="0">
                          <a:solidFill>
                            <a:srgbClr val="000000"/>
                          </a:solidFill>
                          <a:effectLst/>
                          <a:latin typeface="Georgia" panose="02040502050405020303" pitchFamily="18" charset="0"/>
                          <a:ea typeface="Arial" panose="020B0604020202020204" pitchFamily="34" charset="0"/>
                        </a:rPr>
                        <a:t>Topic Sentence that includes the enduring issue, the general idea of the document, and claim (positive/negative). </a:t>
                      </a:r>
                      <a:endParaRPr lang="en-US" sz="2000" dirty="0">
                        <a:solidFill>
                          <a:srgbClr val="000000"/>
                        </a:solidFill>
                        <a:effectLst/>
                        <a:latin typeface="Arial" panose="020B0604020202020204" pitchFamily="34" charset="0"/>
                        <a:ea typeface="Arial" panose="020B0604020202020204" pitchFamily="34" charset="0"/>
                      </a:endParaRPr>
                    </a:p>
                    <a:p>
                      <a:pPr marL="0" marR="0" algn="l">
                        <a:lnSpc>
                          <a:spcPct val="115000"/>
                        </a:lnSpc>
                        <a:spcBef>
                          <a:spcPts val="0"/>
                        </a:spcBef>
                        <a:spcAft>
                          <a:spcPts val="0"/>
                        </a:spcAft>
                      </a:pPr>
                      <a:r>
                        <a:rPr lang="en-US" sz="700" b="1" i="1" dirty="0">
                          <a:solidFill>
                            <a:srgbClr val="000000"/>
                          </a:solidFill>
                          <a:effectLst/>
                          <a:latin typeface="Georgia" panose="02040502050405020303" pitchFamily="18" charset="0"/>
                          <a:ea typeface="Arial" panose="020B0604020202020204" pitchFamily="34" charset="0"/>
                        </a:rPr>
                        <a:t> </a:t>
                      </a:r>
                      <a:endParaRPr lang="en-US" sz="2000" dirty="0">
                        <a:solidFill>
                          <a:srgbClr val="000000"/>
                        </a:solidFill>
                        <a:effectLst/>
                        <a:latin typeface="Arial" panose="020B0604020202020204" pitchFamily="34" charset="0"/>
                        <a:ea typeface="Arial" panose="020B0604020202020204" pitchFamily="34" charset="0"/>
                      </a:endParaRPr>
                    </a:p>
                    <a:p>
                      <a:pPr marL="342900" marR="0" lvl="0" indent="-342900" algn="l">
                        <a:spcBef>
                          <a:spcPts val="0"/>
                        </a:spcBef>
                        <a:spcAft>
                          <a:spcPts val="0"/>
                        </a:spcAft>
                        <a:buFont typeface="Symbol" panose="05050102010706020507" pitchFamily="18" charset="2"/>
                        <a:buChar char=""/>
                      </a:pPr>
                      <a:r>
                        <a:rPr lang="en-US" sz="1600" b="1" i="1" dirty="0">
                          <a:solidFill>
                            <a:srgbClr val="000000"/>
                          </a:solidFill>
                          <a:effectLst/>
                          <a:latin typeface="Georgia" panose="02040502050405020303" pitchFamily="18" charset="0"/>
                          <a:ea typeface="Arial" panose="020B0604020202020204" pitchFamily="34" charset="0"/>
                        </a:rPr>
                        <a:t>EXAMPLE: </a:t>
                      </a:r>
                      <a:r>
                        <a:rPr lang="en-US" sz="1600" dirty="0">
                          <a:solidFill>
                            <a:srgbClr val="000000"/>
                          </a:solidFill>
                          <a:effectLst/>
                          <a:latin typeface="Georgia" panose="02040502050405020303" pitchFamily="18" charset="0"/>
                          <a:ea typeface="Arial" panose="020B0604020202020204" pitchFamily="34" charset="0"/>
                        </a:rPr>
                        <a:t> </a:t>
                      </a:r>
                      <a:r>
                        <a:rPr lang="en-US" sz="1600" b="1" dirty="0">
                          <a:solidFill>
                            <a:srgbClr val="C00000"/>
                          </a:solidFill>
                          <a:effectLst/>
                          <a:latin typeface="Georgia" panose="02040502050405020303" pitchFamily="18" charset="0"/>
                          <a:ea typeface="Arial" panose="020B0604020202020204" pitchFamily="34" charset="0"/>
                        </a:rPr>
                        <a:t>Technology</a:t>
                      </a:r>
                      <a:r>
                        <a:rPr lang="en-US" sz="1600" dirty="0">
                          <a:solidFill>
                            <a:srgbClr val="C00000"/>
                          </a:solidFill>
                          <a:effectLst/>
                          <a:latin typeface="Georgia" panose="02040502050405020303" pitchFamily="18" charset="0"/>
                          <a:ea typeface="Arial" panose="020B0604020202020204" pitchFamily="34" charset="0"/>
                        </a:rPr>
                        <a:t> of </a:t>
                      </a:r>
                      <a:r>
                        <a:rPr lang="en-US" sz="1600" b="1" dirty="0">
                          <a:solidFill>
                            <a:srgbClr val="C00000"/>
                          </a:solidFill>
                          <a:effectLst/>
                          <a:latin typeface="Georgia" panose="02040502050405020303" pitchFamily="18" charset="0"/>
                          <a:ea typeface="Arial" panose="020B0604020202020204" pitchFamily="34" charset="0"/>
                        </a:rPr>
                        <a:t>Roman roads</a:t>
                      </a:r>
                      <a:r>
                        <a:rPr lang="en-US" sz="1600" dirty="0">
                          <a:solidFill>
                            <a:srgbClr val="C00000"/>
                          </a:solidFill>
                          <a:effectLst/>
                          <a:latin typeface="Georgia" panose="02040502050405020303" pitchFamily="18" charset="0"/>
                          <a:ea typeface="Arial" panose="020B0604020202020204" pitchFamily="34" charset="0"/>
                        </a:rPr>
                        <a:t> has impacted Ancient Roman civilization in a</a:t>
                      </a:r>
                      <a:r>
                        <a:rPr lang="en-US" sz="1600" b="1" dirty="0">
                          <a:solidFill>
                            <a:srgbClr val="C00000"/>
                          </a:solidFill>
                          <a:effectLst/>
                          <a:latin typeface="Georgia" panose="02040502050405020303" pitchFamily="18" charset="0"/>
                          <a:ea typeface="Arial" panose="020B0604020202020204" pitchFamily="34" charset="0"/>
                        </a:rPr>
                        <a:t> positive</a:t>
                      </a:r>
                      <a:r>
                        <a:rPr lang="en-US" sz="1600" dirty="0">
                          <a:solidFill>
                            <a:srgbClr val="C00000"/>
                          </a:solidFill>
                          <a:effectLst/>
                          <a:latin typeface="Georgia" panose="02040502050405020303" pitchFamily="18" charset="0"/>
                          <a:ea typeface="Arial" panose="020B0604020202020204" pitchFamily="34" charset="0"/>
                        </a:rPr>
                        <a:t> way. </a:t>
                      </a:r>
                      <a:endParaRPr lang="en-US" sz="2000" dirty="0">
                        <a:solidFill>
                          <a:srgbClr val="C00000"/>
                        </a:solidFill>
                        <a:effectLst/>
                        <a:latin typeface="Arial" panose="020B0604020202020204" pitchFamily="34" charset="0"/>
                        <a:ea typeface="Arial" panose="020B0604020202020204" pitchFamily="34" charset="0"/>
                      </a:endParaRPr>
                    </a:p>
                    <a:p>
                      <a:pPr marL="228600" marR="0" algn="l">
                        <a:spcBef>
                          <a:spcPts val="0"/>
                        </a:spcBef>
                        <a:spcAft>
                          <a:spcPts val="0"/>
                        </a:spcAft>
                      </a:pPr>
                      <a:r>
                        <a:rPr lang="en-US" sz="1100" dirty="0">
                          <a:solidFill>
                            <a:srgbClr val="000000"/>
                          </a:solidFill>
                          <a:effectLst/>
                          <a:latin typeface="Georgia" panose="02040502050405020303" pitchFamily="18" charset="0"/>
                          <a:ea typeface="Arial" panose="020B0604020202020204" pitchFamily="34" charset="0"/>
                        </a:rPr>
                        <a:t> </a:t>
                      </a:r>
                      <a:endParaRPr lang="en-US" sz="2000" dirty="0">
                        <a:solidFill>
                          <a:srgbClr val="000000"/>
                        </a:solidFill>
                        <a:effectLst/>
                        <a:latin typeface="Arial" panose="020B0604020202020204" pitchFamily="34" charset="0"/>
                        <a:ea typeface="Arial" panose="020B0604020202020204" pitchFamily="34" charset="0"/>
                      </a:endParaRPr>
                    </a:p>
                    <a:p>
                      <a:pPr marL="0" marR="0" algn="l">
                        <a:lnSpc>
                          <a:spcPct val="150000"/>
                        </a:lnSpc>
                        <a:spcBef>
                          <a:spcPts val="0"/>
                        </a:spcBef>
                        <a:spcAft>
                          <a:spcPts val="0"/>
                        </a:spcAft>
                      </a:pPr>
                      <a:r>
                        <a:rPr lang="en-US" sz="1600" b="1" u="sng" dirty="0">
                          <a:solidFill>
                            <a:srgbClr val="000000"/>
                          </a:solidFill>
                          <a:effectLst/>
                          <a:latin typeface="Georgia" panose="02040502050405020303" pitchFamily="18" charset="0"/>
                          <a:ea typeface="Arial" panose="020B0604020202020204" pitchFamily="34" charset="0"/>
                        </a:rPr>
                        <a:t>E:</a:t>
                      </a:r>
                      <a:r>
                        <a:rPr lang="en-US" sz="1600" b="1" dirty="0">
                          <a:solidFill>
                            <a:srgbClr val="000000"/>
                          </a:solidFill>
                          <a:effectLst/>
                          <a:latin typeface="Georgia" panose="02040502050405020303" pitchFamily="18" charset="0"/>
                          <a:ea typeface="Arial" panose="020B0604020202020204" pitchFamily="34" charset="0"/>
                        </a:rPr>
                        <a:t>  IMPORTANT SUMMARY/ FROM THE DOCUMENT</a:t>
                      </a:r>
                      <a:endParaRPr lang="en-US" sz="2000" dirty="0">
                        <a:solidFill>
                          <a:srgbClr val="000000"/>
                        </a:solidFill>
                        <a:effectLst/>
                        <a:latin typeface="Arial" panose="020B0604020202020204" pitchFamily="34" charset="0"/>
                        <a:ea typeface="Arial" panose="020B0604020202020204" pitchFamily="34" charset="0"/>
                      </a:endParaRPr>
                    </a:p>
                    <a:p>
                      <a:pPr marL="342900" marR="0" lvl="0" indent="-342900" algn="l">
                        <a:spcBef>
                          <a:spcPts val="0"/>
                        </a:spcBef>
                        <a:spcAft>
                          <a:spcPts val="0"/>
                        </a:spcAft>
                        <a:buFont typeface="Symbol" panose="05050102010706020507" pitchFamily="18" charset="2"/>
                        <a:buChar char=""/>
                      </a:pPr>
                      <a:r>
                        <a:rPr lang="en-US" sz="1600" b="1" i="1" dirty="0">
                          <a:solidFill>
                            <a:srgbClr val="000000"/>
                          </a:solidFill>
                          <a:effectLst/>
                          <a:latin typeface="Georgia" panose="02040502050405020303" pitchFamily="18" charset="0"/>
                          <a:ea typeface="Arial" panose="020B0604020202020204" pitchFamily="34" charset="0"/>
                        </a:rPr>
                        <a:t>Explain the document—*INFORMATION MUST MAKE A CONNECTION TO THE ENDURING ISSUE YOU CHOSE!* (use </a:t>
                      </a:r>
                      <a:r>
                        <a:rPr lang="en-US" sz="1600" b="1" i="1" u="sng" dirty="0">
                          <a:solidFill>
                            <a:srgbClr val="000000"/>
                          </a:solidFill>
                          <a:effectLst/>
                          <a:latin typeface="Georgia" panose="02040502050405020303" pitchFamily="18" charset="0"/>
                          <a:ea typeface="Arial" panose="020B0604020202020204" pitchFamily="34" charset="0"/>
                        </a:rPr>
                        <a:t>at 1-2 least quotes from the document or paraphrase</a:t>
                      </a:r>
                      <a:r>
                        <a:rPr lang="en-US" sz="1600" b="1" i="1" dirty="0">
                          <a:solidFill>
                            <a:srgbClr val="000000"/>
                          </a:solidFill>
                          <a:effectLst/>
                          <a:latin typeface="Georgia" panose="02040502050405020303" pitchFamily="18" charset="0"/>
                          <a:ea typeface="Arial" panose="020B0604020202020204" pitchFamily="34" charset="0"/>
                        </a:rPr>
                        <a:t> &amp; explain it in </a:t>
                      </a:r>
                      <a:r>
                        <a:rPr lang="en-US" sz="1600" b="1" i="1" u="sng" dirty="0">
                          <a:solidFill>
                            <a:srgbClr val="000000"/>
                          </a:solidFill>
                          <a:effectLst/>
                          <a:latin typeface="Georgia" panose="02040502050405020303" pitchFamily="18" charset="0"/>
                          <a:ea typeface="Arial" panose="020B0604020202020204" pitchFamily="34" charset="0"/>
                        </a:rPr>
                        <a:t>YOUR OWN WORDS</a:t>
                      </a:r>
                      <a:r>
                        <a:rPr lang="en-US" sz="1600" b="1" i="1" dirty="0">
                          <a:solidFill>
                            <a:srgbClr val="000000"/>
                          </a:solidFill>
                          <a:effectLst/>
                          <a:latin typeface="Georgia" panose="02040502050405020303" pitchFamily="18" charset="0"/>
                          <a:ea typeface="Arial" panose="020B0604020202020204" pitchFamily="34" charset="0"/>
                        </a:rPr>
                        <a:t>)</a:t>
                      </a:r>
                      <a:r>
                        <a:rPr lang="en-US" sz="1600" dirty="0">
                          <a:solidFill>
                            <a:srgbClr val="000000"/>
                          </a:solidFill>
                          <a:effectLst/>
                          <a:latin typeface="Georgia" panose="02040502050405020303" pitchFamily="18" charset="0"/>
                          <a:ea typeface="Arial" panose="020B0604020202020204" pitchFamily="34" charset="0"/>
                        </a:rPr>
                        <a:t> </a:t>
                      </a:r>
                      <a:endParaRPr lang="en-US" sz="2000" dirty="0">
                        <a:solidFill>
                          <a:srgbClr val="000000"/>
                        </a:solidFill>
                        <a:effectLst/>
                        <a:latin typeface="Arial" panose="020B0604020202020204" pitchFamily="34" charset="0"/>
                        <a:ea typeface="Arial" panose="020B0604020202020204" pitchFamily="34" charset="0"/>
                      </a:endParaRPr>
                    </a:p>
                    <a:p>
                      <a:pPr marL="0" marR="0" algn="l">
                        <a:lnSpc>
                          <a:spcPct val="150000"/>
                        </a:lnSpc>
                        <a:spcBef>
                          <a:spcPts val="0"/>
                        </a:spcBef>
                        <a:spcAft>
                          <a:spcPts val="0"/>
                        </a:spcAft>
                      </a:pPr>
                      <a:r>
                        <a:rPr lang="en-US" sz="1600" b="1" dirty="0">
                          <a:solidFill>
                            <a:srgbClr val="000000"/>
                          </a:solidFill>
                          <a:effectLst/>
                          <a:latin typeface="Georgia" panose="02040502050405020303" pitchFamily="18" charset="0"/>
                          <a:ea typeface="Arial" panose="020B0604020202020204" pitchFamily="34" charset="0"/>
                        </a:rPr>
                        <a:t> </a:t>
                      </a:r>
                      <a:endParaRPr lang="en-US" sz="2000" dirty="0">
                        <a:solidFill>
                          <a:srgbClr val="000000"/>
                        </a:solidFill>
                        <a:effectLst/>
                        <a:latin typeface="Arial" panose="020B0604020202020204" pitchFamily="34" charset="0"/>
                        <a:ea typeface="Arial" panose="020B0604020202020204" pitchFamily="34" charset="0"/>
                      </a:endParaRPr>
                    </a:p>
                    <a:p>
                      <a:pPr marL="0" marR="0" algn="l">
                        <a:lnSpc>
                          <a:spcPct val="150000"/>
                        </a:lnSpc>
                        <a:spcBef>
                          <a:spcPts val="0"/>
                        </a:spcBef>
                        <a:spcAft>
                          <a:spcPts val="0"/>
                        </a:spcAft>
                      </a:pPr>
                      <a:r>
                        <a:rPr lang="en-US" sz="1600" b="1" u="sng" dirty="0">
                          <a:solidFill>
                            <a:srgbClr val="000000"/>
                          </a:solidFill>
                          <a:effectLst/>
                          <a:latin typeface="Georgia" panose="02040502050405020303" pitchFamily="18" charset="0"/>
                          <a:ea typeface="Arial" panose="020B0604020202020204" pitchFamily="34" charset="0"/>
                        </a:rPr>
                        <a:t>A:</a:t>
                      </a:r>
                      <a:r>
                        <a:rPr lang="en-US" sz="1600" b="1" dirty="0">
                          <a:solidFill>
                            <a:srgbClr val="000000"/>
                          </a:solidFill>
                          <a:effectLst/>
                          <a:latin typeface="Georgia" panose="02040502050405020303" pitchFamily="18" charset="0"/>
                          <a:ea typeface="Arial" panose="020B0604020202020204" pitchFamily="34" charset="0"/>
                        </a:rPr>
                        <a:t> This issue has affected people in a positive/negative (choose the one that matches your thesis) way because </a:t>
                      </a:r>
                      <a:r>
                        <a:rPr lang="en-US" sz="1600" b="1" i="1" dirty="0">
                          <a:solidFill>
                            <a:srgbClr val="000000"/>
                          </a:solidFill>
                          <a:effectLst/>
                          <a:latin typeface="Georgia" panose="02040502050405020303" pitchFamily="18" charset="0"/>
                          <a:ea typeface="Arial" panose="020B0604020202020204" pitchFamily="34" charset="0"/>
                        </a:rPr>
                        <a:t>(EXPLAIN WHY IT IS GOOD OR BAD FOR THE SOCIETY IN A MINIMUM OF 5 SENTENCES IN YOUR OWN WORDS—</a:t>
                      </a:r>
                      <a:r>
                        <a:rPr lang="en-US" sz="1600" b="1" i="1" u="sng" dirty="0">
                          <a:solidFill>
                            <a:srgbClr val="000000"/>
                          </a:solidFill>
                          <a:effectLst/>
                          <a:latin typeface="Georgia" panose="02040502050405020303" pitchFamily="18" charset="0"/>
                          <a:ea typeface="Arial" panose="020B0604020202020204" pitchFamily="34" charset="0"/>
                        </a:rPr>
                        <a:t>YOU SHOULD NOT BE COPYING ANYTHING FROM THE DOCUMENT IN THIS SECTION!</a:t>
                      </a:r>
                      <a:r>
                        <a:rPr lang="en-US" sz="1600" b="1" i="1" dirty="0">
                          <a:solidFill>
                            <a:srgbClr val="000000"/>
                          </a:solidFill>
                          <a:effectLst/>
                          <a:latin typeface="Georgia" panose="02040502050405020303" pitchFamily="18" charset="0"/>
                          <a:ea typeface="Arial" panose="020B0604020202020204" pitchFamily="34" charset="0"/>
                        </a:rPr>
                        <a:t>)</a:t>
                      </a:r>
                      <a:endParaRPr lang="en-US" sz="2000" dirty="0">
                        <a:solidFill>
                          <a:srgbClr val="000000"/>
                        </a:solidFill>
                        <a:effectLst/>
                        <a:latin typeface="Arial" panose="020B0604020202020204" pitchFamily="34" charset="0"/>
                        <a:ea typeface="Arial" panose="020B0604020202020204" pitchFamily="34" charset="0"/>
                      </a:endParaRPr>
                    </a:p>
                    <a:p>
                      <a:pPr marL="0" marR="0" algn="l">
                        <a:lnSpc>
                          <a:spcPct val="150000"/>
                        </a:lnSpc>
                        <a:spcBef>
                          <a:spcPts val="0"/>
                        </a:spcBef>
                        <a:spcAft>
                          <a:spcPts val="0"/>
                        </a:spcAft>
                      </a:pPr>
                      <a:r>
                        <a:rPr lang="en-US" sz="1600" b="1" dirty="0">
                          <a:solidFill>
                            <a:srgbClr val="000000"/>
                          </a:solidFill>
                          <a:effectLst/>
                          <a:latin typeface="Georgia" panose="02040502050405020303" pitchFamily="18" charset="0"/>
                          <a:ea typeface="Arial" panose="020B0604020202020204" pitchFamily="34" charset="0"/>
                        </a:rPr>
                        <a:t>This continued to be an issue because/change over time (CHOOSE THE ONE THAT APPLIES) by</a:t>
                      </a:r>
                      <a:endParaRPr lang="en-US" sz="2000" dirty="0">
                        <a:solidFill>
                          <a:srgbClr val="000000"/>
                        </a:solidFill>
                        <a:effectLst/>
                        <a:latin typeface="Arial" panose="020B0604020202020204" pitchFamily="34" charset="0"/>
                        <a:ea typeface="Arial" panose="020B0604020202020204" pitchFamily="34" charset="0"/>
                      </a:endParaRPr>
                    </a:p>
                    <a:p>
                      <a:pPr marL="342900" marR="0" lvl="0" indent="-342900" algn="l">
                        <a:spcBef>
                          <a:spcPts val="0"/>
                        </a:spcBef>
                        <a:spcAft>
                          <a:spcPts val="0"/>
                        </a:spcAft>
                        <a:buFont typeface="Symbol" panose="05050102010706020507" pitchFamily="18" charset="2"/>
                        <a:buChar char=""/>
                      </a:pPr>
                      <a:r>
                        <a:rPr lang="en-US" sz="1600" b="1" i="1" dirty="0">
                          <a:solidFill>
                            <a:srgbClr val="000000"/>
                          </a:solidFill>
                          <a:effectLst/>
                          <a:latin typeface="Georgia" panose="02040502050405020303" pitchFamily="18" charset="0"/>
                          <a:ea typeface="Arial" panose="020B0604020202020204" pitchFamily="34" charset="0"/>
                        </a:rPr>
                        <a:t>MAKE CONNECTIONS TO MODERN DAY AND HOW IT IS THE SAME, DIFFERENT, IMPROVED, ETC. (</a:t>
                      </a:r>
                      <a:r>
                        <a:rPr lang="en-US" sz="1600" b="1" i="1" u="sng" dirty="0">
                          <a:solidFill>
                            <a:srgbClr val="000000"/>
                          </a:solidFill>
                          <a:effectLst/>
                          <a:latin typeface="Georgia" panose="02040502050405020303" pitchFamily="18" charset="0"/>
                          <a:ea typeface="Arial" panose="020B0604020202020204" pitchFamily="34" charset="0"/>
                        </a:rPr>
                        <a:t>MINIMUM OF 3 SENTENCES</a:t>
                      </a:r>
                      <a:r>
                        <a:rPr lang="en-US" sz="1600" b="1" i="1" dirty="0">
                          <a:solidFill>
                            <a:srgbClr val="000000"/>
                          </a:solidFill>
                          <a:effectLst/>
                          <a:latin typeface="Georgia" panose="02040502050405020303" pitchFamily="18" charset="0"/>
                          <a:ea typeface="Arial" panose="020B0604020202020204" pitchFamily="34" charset="0"/>
                        </a:rPr>
                        <a:t>)</a:t>
                      </a:r>
                      <a:endParaRPr lang="en-US" sz="2000" dirty="0">
                        <a:solidFill>
                          <a:srgbClr val="000000"/>
                        </a:solidFill>
                        <a:effectLst/>
                        <a:latin typeface="Arial" panose="020B0604020202020204" pitchFamily="34" charset="0"/>
                        <a:ea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40129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490788" y="304800"/>
          <a:ext cx="7210425" cy="6019800"/>
        </p:xfrm>
        <a:graphic>
          <a:graphicData uri="http://schemas.openxmlformats.org/drawingml/2006/table">
            <a:tbl>
              <a:tblPr firstRow="1" firstCol="1" bandRow="1">
                <a:tableStyleId>{5C22544A-7EE6-4342-B048-85BDC9FD1C3A}</a:tableStyleId>
              </a:tblPr>
              <a:tblGrid>
                <a:gridCol w="1243013">
                  <a:extLst>
                    <a:ext uri="{9D8B030D-6E8A-4147-A177-3AD203B41FA5}">
                      <a16:colId xmlns:a16="http://schemas.microsoft.com/office/drawing/2014/main" val="20000"/>
                    </a:ext>
                  </a:extLst>
                </a:gridCol>
                <a:gridCol w="5967412">
                  <a:extLst>
                    <a:ext uri="{9D8B030D-6E8A-4147-A177-3AD203B41FA5}">
                      <a16:colId xmlns:a16="http://schemas.microsoft.com/office/drawing/2014/main" val="20001"/>
                    </a:ext>
                  </a:extLst>
                </a:gridCol>
              </a:tblGrid>
              <a:tr h="6019800">
                <a:tc>
                  <a:txBody>
                    <a:bodyPr/>
                    <a:lstStyle/>
                    <a:p>
                      <a:pPr marL="0" marR="0" algn="l">
                        <a:lnSpc>
                          <a:spcPct val="150000"/>
                        </a:lnSpc>
                        <a:spcBef>
                          <a:spcPts val="0"/>
                        </a:spcBef>
                        <a:spcAft>
                          <a:spcPts val="0"/>
                        </a:spcAft>
                      </a:pPr>
                      <a:r>
                        <a:rPr lang="en-US" sz="240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40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400" dirty="0">
                          <a:solidFill>
                            <a:schemeClr val="tx1"/>
                          </a:solidFill>
                          <a:effectLst/>
                        </a:rPr>
                        <a:t>¶5</a:t>
                      </a:r>
                      <a:endParaRPr lang="en-US" sz="3600" dirty="0">
                        <a:solidFill>
                          <a:schemeClr val="tx1"/>
                        </a:solidFill>
                        <a:effectLst/>
                      </a:endParaRPr>
                    </a:p>
                    <a:p>
                      <a:pPr marL="0" marR="0" algn="l">
                        <a:lnSpc>
                          <a:spcPct val="150000"/>
                        </a:lnSpc>
                        <a:spcBef>
                          <a:spcPts val="0"/>
                        </a:spcBef>
                        <a:spcAft>
                          <a:spcPts val="0"/>
                        </a:spcAft>
                      </a:pPr>
                      <a:r>
                        <a:rPr lang="en-US" sz="2400" dirty="0">
                          <a:solidFill>
                            <a:schemeClr val="tx1"/>
                          </a:solidFill>
                          <a:effectLst/>
                        </a:rPr>
                        <a:t>CONCL</a:t>
                      </a:r>
                      <a:endParaRPr lang="en-US" sz="3600" dirty="0">
                        <a:solidFill>
                          <a:schemeClr val="tx1"/>
                        </a:solidFill>
                        <a:effectLst/>
                      </a:endParaRPr>
                    </a:p>
                    <a:p>
                      <a:pPr marL="0" marR="0" algn="l">
                        <a:lnSpc>
                          <a:spcPct val="150000"/>
                        </a:lnSpc>
                        <a:spcBef>
                          <a:spcPts val="0"/>
                        </a:spcBef>
                        <a:spcAft>
                          <a:spcPts val="0"/>
                        </a:spcAft>
                      </a:pPr>
                      <a:r>
                        <a:rPr lang="en-US" sz="2400" dirty="0">
                          <a:solidFill>
                            <a:schemeClr val="tx1"/>
                          </a:solidFill>
                          <a:effectLst/>
                        </a:rPr>
                        <a:t> </a:t>
                      </a:r>
                      <a:endParaRPr lang="en-US" sz="3600" dirty="0">
                        <a:solidFill>
                          <a:schemeClr val="tx1"/>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50000"/>
                        </a:lnSpc>
                        <a:spcBef>
                          <a:spcPts val="0"/>
                        </a:spcBef>
                        <a:spcAft>
                          <a:spcPts val="0"/>
                        </a:spcAft>
                      </a:pPr>
                      <a:r>
                        <a:rPr lang="en-US" sz="105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RESTATE THESIS STATEMENT</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SUM UP IDEAS from each document</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CLOSING SENTENCE </a:t>
                      </a:r>
                      <a:endParaRPr lang="en-US" sz="3600" dirty="0">
                        <a:solidFill>
                          <a:schemeClr val="tx1"/>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76121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52400"/>
            <a:ext cx="11119104" cy="6477000"/>
          </a:xfrm>
        </p:spPr>
        <p:txBody>
          <a:bodyPr>
            <a:normAutofit fontScale="70000" lnSpcReduction="20000"/>
          </a:bodyPr>
          <a:lstStyle/>
          <a:p>
            <a:pPr marL="0" indent="0">
              <a:buNone/>
            </a:pPr>
            <a:r>
              <a:rPr lang="en-US" sz="3200" dirty="0" smtClean="0"/>
              <a:t>	An </a:t>
            </a:r>
            <a:r>
              <a:rPr lang="en-US" sz="3200" dirty="0"/>
              <a:t>enduring issue is an issue that exists across time. It is one that many societies have attempted to address with varying degrees of success. One enduring issue is </a:t>
            </a:r>
            <a:r>
              <a:rPr lang="en-US" sz="3200" b="1" u="sng" dirty="0" smtClean="0">
                <a:solidFill>
                  <a:srgbClr val="FF0000"/>
                </a:solidFill>
              </a:rPr>
              <a:t>impact of humans on the environment</a:t>
            </a:r>
            <a:r>
              <a:rPr lang="en-US" sz="3200" u="sng" dirty="0" smtClean="0">
                <a:solidFill>
                  <a:srgbClr val="FF0000"/>
                </a:solidFill>
              </a:rPr>
              <a:t>, which means that the place people live are impacted by geographic features and their access to resources; therefore, affecting the way the people function in </a:t>
            </a:r>
            <a:r>
              <a:rPr lang="en-US" sz="3200" dirty="0" smtClean="0">
                <a:solidFill>
                  <a:srgbClr val="FF0000"/>
                </a:solidFill>
              </a:rPr>
              <a:t>society.  </a:t>
            </a:r>
            <a:r>
              <a:rPr lang="en-US" sz="3200" dirty="0" smtClean="0"/>
              <a:t>This </a:t>
            </a:r>
            <a:r>
              <a:rPr lang="en-US" sz="3200" dirty="0"/>
              <a:t>enduring issue has been seen in Ancient Greece. One example of the enduring issue of </a:t>
            </a:r>
            <a:r>
              <a:rPr lang="en-US" sz="3200" b="1" dirty="0" smtClean="0"/>
              <a:t>impact of the environment on humans </a:t>
            </a:r>
            <a:r>
              <a:rPr lang="en-US" sz="3200" dirty="0" smtClean="0"/>
              <a:t>can </a:t>
            </a:r>
            <a:r>
              <a:rPr lang="en-US" sz="3200" dirty="0"/>
              <a:t>be seen in Ancient Greece </a:t>
            </a:r>
            <a:r>
              <a:rPr lang="en-US" sz="3200" dirty="0" smtClean="0"/>
              <a:t>is that </a:t>
            </a:r>
            <a:r>
              <a:rPr lang="en-US" sz="3200" u="sng" dirty="0" smtClean="0">
                <a:solidFill>
                  <a:srgbClr val="7030A0"/>
                </a:solidFill>
              </a:rPr>
              <a:t>Greece was very mountainous making it difficult to have access to resources and fertile land.  However, because is an archipelago, which is a chain of islands, Greece has access to bays and seas. Not only does this make it “safe </a:t>
            </a:r>
            <a:r>
              <a:rPr lang="en-US" sz="3200" u="sng" dirty="0">
                <a:solidFill>
                  <a:srgbClr val="7030A0"/>
                </a:solidFill>
              </a:rPr>
              <a:t>harbors for </a:t>
            </a:r>
            <a:r>
              <a:rPr lang="en-US" sz="3200" u="sng" dirty="0" smtClean="0">
                <a:solidFill>
                  <a:srgbClr val="7030A0"/>
                </a:solidFill>
              </a:rPr>
              <a:t>ships”, but “the </a:t>
            </a:r>
            <a:r>
              <a:rPr lang="en-US" sz="3200" u="sng" dirty="0">
                <a:solidFill>
                  <a:srgbClr val="7030A0"/>
                </a:solidFill>
              </a:rPr>
              <a:t>Greeks became skilled sailors, carrying cargoes of olive oil, wine, and marble around the eastern </a:t>
            </a:r>
            <a:r>
              <a:rPr lang="en-US" sz="3200" u="sng" dirty="0" smtClean="0">
                <a:solidFill>
                  <a:srgbClr val="7030A0"/>
                </a:solidFill>
              </a:rPr>
              <a:t>Mediterranean”.  As a result, Greece could trade with the Mediterranean world, which would lead to cultural diffusion.  Greeks provided olive oil, wine and marble, while received grains and metals.  In addition, the Greeks adopted the Phoenician alphabet, which became “the basis </a:t>
            </a:r>
            <a:r>
              <a:rPr lang="en-US" sz="3200" u="sng" dirty="0">
                <a:solidFill>
                  <a:srgbClr val="7030A0"/>
                </a:solidFill>
              </a:rPr>
              <a:t>of all western alphabets and </a:t>
            </a:r>
            <a:r>
              <a:rPr lang="en-US" sz="3200" u="sng" dirty="0" smtClean="0">
                <a:solidFill>
                  <a:srgbClr val="7030A0"/>
                </a:solidFill>
              </a:rPr>
              <a:t>languages”. </a:t>
            </a:r>
            <a:r>
              <a:rPr lang="en-US" sz="3200" dirty="0"/>
              <a:t>This displays the enduring issue of </a:t>
            </a:r>
            <a:r>
              <a:rPr lang="en-US" sz="3200" b="1" dirty="0" smtClean="0"/>
              <a:t>impact of environment on humans </a:t>
            </a:r>
            <a:r>
              <a:rPr lang="en-US" sz="3200" dirty="0" smtClean="0"/>
              <a:t>because </a:t>
            </a:r>
            <a:r>
              <a:rPr lang="en-US" sz="3200" u="sng" dirty="0" smtClean="0">
                <a:solidFill>
                  <a:schemeClr val="accent6">
                    <a:lumMod val="75000"/>
                  </a:schemeClr>
                </a:solidFill>
              </a:rPr>
              <a:t>the bays and the seas that surround Greece helped the Greeks get access to resources they needed that were not in their civilization.  Because Greece had lots of mountains “making </a:t>
            </a:r>
            <a:r>
              <a:rPr lang="en-US" sz="3200" u="sng" dirty="0">
                <a:solidFill>
                  <a:schemeClr val="accent6">
                    <a:lumMod val="75000"/>
                  </a:schemeClr>
                </a:solidFill>
              </a:rPr>
              <a:t>up 80% of the </a:t>
            </a:r>
            <a:r>
              <a:rPr lang="en-US" sz="3200" u="sng" dirty="0" smtClean="0">
                <a:solidFill>
                  <a:schemeClr val="accent6">
                    <a:lumMod val="75000"/>
                  </a:schemeClr>
                </a:solidFill>
              </a:rPr>
              <a:t>land”, they were unable to produce farmland to grow crops. </a:t>
            </a:r>
            <a:r>
              <a:rPr lang="en-US" sz="3200" u="sng" dirty="0">
                <a:solidFill>
                  <a:schemeClr val="accent6">
                    <a:lumMod val="75000"/>
                  </a:schemeClr>
                </a:solidFill>
              </a:rPr>
              <a:t>These forced the Greeks to trade and have </a:t>
            </a:r>
            <a:r>
              <a:rPr lang="en-US" sz="3200" u="sng" dirty="0" smtClean="0">
                <a:solidFill>
                  <a:schemeClr val="accent6">
                    <a:lumMod val="75000"/>
                  </a:schemeClr>
                </a:solidFill>
              </a:rPr>
              <a:t>and have contact with other people, places, and societies. </a:t>
            </a:r>
            <a:r>
              <a:rPr lang="en-US" sz="3200" dirty="0" smtClean="0">
                <a:solidFill>
                  <a:schemeClr val="accent6">
                    <a:lumMod val="75000"/>
                  </a:schemeClr>
                </a:solidFill>
              </a:rPr>
              <a:t> </a:t>
            </a:r>
            <a:r>
              <a:rPr lang="en-US" sz="3200" dirty="0" smtClean="0"/>
              <a:t>This impacted Greeks in a </a:t>
            </a:r>
            <a:r>
              <a:rPr lang="en-US" sz="3200" u="sng" dirty="0" smtClean="0">
                <a:solidFill>
                  <a:schemeClr val="accent5"/>
                </a:solidFill>
              </a:rPr>
              <a:t>positive way because access to water helped Greek civilization grow and expand due to trade.  They could have access to goods and raw materials that were not available to them.  Greeks could transport people and goods.  By having access to other lands, Greeks could influence their culture across territories. Also, due to trade, they developed a common language with other areas of the world, which made communication easier.  </a:t>
            </a:r>
            <a:r>
              <a:rPr lang="en-US" sz="3200" dirty="0" smtClean="0"/>
              <a:t>This continues to be an issue because </a:t>
            </a:r>
            <a:r>
              <a:rPr lang="en-US" sz="3200" u="sng" dirty="0" smtClean="0">
                <a:solidFill>
                  <a:schemeClr val="accent3">
                    <a:lumMod val="50000"/>
                  </a:schemeClr>
                </a:solidFill>
              </a:rPr>
              <a:t>Greece still faces natural barriers and lack of natural resources; however, the seas continue to still be an important feature to keep them connected to the outside world.  Greece continues to rely on trade to get the raw materials they need, such as grains.  They, in return, still provide olive oils, wines, and marble to other parts of the world.</a:t>
            </a:r>
            <a:endParaRPr lang="en-US" sz="3200" dirty="0" smtClean="0"/>
          </a:p>
          <a:p>
            <a:pPr marL="0" indent="0">
              <a:buNone/>
            </a:pPr>
            <a:endParaRPr lang="en-US" u="sng" dirty="0">
              <a:solidFill>
                <a:schemeClr val="accent6">
                  <a:lumMod val="75000"/>
                </a:schemeClr>
              </a:solidFill>
            </a:endParaRPr>
          </a:p>
        </p:txBody>
      </p:sp>
    </p:spTree>
    <p:extLst>
      <p:ext uri="{BB962C8B-B14F-4D97-AF65-F5344CB8AC3E}">
        <p14:creationId xmlns:p14="http://schemas.microsoft.com/office/powerpoint/2010/main" val="206684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000" b="1" dirty="0">
                <a:solidFill>
                  <a:srgbClr val="FF0000"/>
                </a:solidFill>
              </a:rPr>
              <a:t>Task: Extended Essay</a:t>
            </a:r>
            <a:r>
              <a:rPr lang="en-US" sz="2000" dirty="0"/>
              <a:t/>
            </a:r>
            <a:br>
              <a:rPr lang="en-US" sz="2000" dirty="0"/>
            </a:br>
            <a:r>
              <a:rPr lang="en-US" sz="2000" dirty="0"/>
              <a:t>An enduring issue is an issue that exists across time. It is one that many societies have attempted to address with varying degrees of success.</a:t>
            </a:r>
            <a:br>
              <a:rPr lang="en-US" sz="2000" dirty="0"/>
            </a:br>
            <a:endParaRPr lang="en-US" sz="2000" dirty="0"/>
          </a:p>
        </p:txBody>
      </p:sp>
      <p:sp>
        <p:nvSpPr>
          <p:cNvPr id="3" name="Content Placeholder 2"/>
          <p:cNvSpPr>
            <a:spLocks noGrp="1"/>
          </p:cNvSpPr>
          <p:nvPr>
            <p:ph idx="1"/>
          </p:nvPr>
        </p:nvSpPr>
        <p:spPr>
          <a:xfrm>
            <a:off x="1905000" y="1447801"/>
            <a:ext cx="8229600" cy="4525963"/>
          </a:xfrm>
        </p:spPr>
        <p:txBody>
          <a:bodyPr>
            <a:normAutofit fontScale="77500" lnSpcReduction="20000"/>
          </a:bodyPr>
          <a:lstStyle/>
          <a:p>
            <a:pPr marL="0" indent="0">
              <a:buNone/>
            </a:pPr>
            <a:r>
              <a:rPr lang="en-US" b="1" dirty="0">
                <a:solidFill>
                  <a:srgbClr val="FF0000"/>
                </a:solidFill>
              </a:rPr>
              <a:t>In your essay:</a:t>
            </a:r>
            <a:endParaRPr lang="en-US" dirty="0">
              <a:solidFill>
                <a:srgbClr val="FF0000"/>
              </a:solidFill>
            </a:endParaRPr>
          </a:p>
          <a:p>
            <a:pPr lvl="0"/>
            <a:r>
              <a:rPr lang="en-US" u="none" strike="noStrike" dirty="0" smtClean="0">
                <a:effectLst/>
              </a:rPr>
              <a:t>Identify and define </a:t>
            </a:r>
            <a:r>
              <a:rPr lang="en-US" b="1" u="none" strike="noStrike" dirty="0" smtClean="0">
                <a:effectLst/>
              </a:rPr>
              <a:t>an enduring issue raised</a:t>
            </a:r>
            <a:r>
              <a:rPr lang="en-US" u="none" strike="noStrike" dirty="0" smtClean="0">
                <a:effectLst/>
              </a:rPr>
              <a:t> by this set of documents.</a:t>
            </a:r>
          </a:p>
          <a:p>
            <a:pPr lvl="0"/>
            <a:r>
              <a:rPr lang="en-US" u="none" strike="noStrike" dirty="0" smtClean="0">
                <a:effectLst/>
              </a:rPr>
              <a:t>Using your knowledge of Social Studies and evidence from the documents, </a:t>
            </a:r>
            <a:r>
              <a:rPr lang="en-US" b="1" u="none" strike="noStrike" dirty="0" smtClean="0">
                <a:effectLst/>
              </a:rPr>
              <a:t>argue why the issue you selected is significant</a:t>
            </a:r>
            <a:r>
              <a:rPr lang="en-US" u="none" strike="noStrike" dirty="0" smtClean="0">
                <a:effectLst/>
              </a:rPr>
              <a:t> and how it has </a:t>
            </a:r>
            <a:r>
              <a:rPr lang="en-US" b="1" u="none" strike="noStrike" dirty="0" smtClean="0">
                <a:effectLst/>
              </a:rPr>
              <a:t>endured across time.</a:t>
            </a:r>
            <a:endParaRPr lang="en-US" u="none" strike="noStrike" dirty="0" smtClean="0">
              <a:effectLst/>
            </a:endParaRPr>
          </a:p>
          <a:p>
            <a:r>
              <a:rPr lang="en-US" sz="800" dirty="0"/>
              <a:t> </a:t>
            </a:r>
            <a:endParaRPr lang="en-US" sz="4800" dirty="0"/>
          </a:p>
          <a:p>
            <a:pPr marL="0" indent="0">
              <a:buNone/>
            </a:pPr>
            <a:r>
              <a:rPr lang="en-US" b="1" dirty="0">
                <a:solidFill>
                  <a:srgbClr val="FF0000"/>
                </a:solidFill>
              </a:rPr>
              <a:t>Be sure to:</a:t>
            </a:r>
            <a:endParaRPr lang="en-US" dirty="0">
              <a:solidFill>
                <a:srgbClr val="FF0000"/>
              </a:solidFill>
            </a:endParaRPr>
          </a:p>
          <a:p>
            <a:pPr lvl="0"/>
            <a:r>
              <a:rPr lang="en-US" u="none" strike="noStrike" dirty="0" smtClean="0">
                <a:effectLst/>
              </a:rPr>
              <a:t>Identify the issue based on a </a:t>
            </a:r>
            <a:r>
              <a:rPr lang="en-US" b="1" u="none" strike="noStrike" dirty="0" smtClean="0">
                <a:effectLst/>
              </a:rPr>
              <a:t>historically accurate interpretation </a:t>
            </a:r>
            <a:r>
              <a:rPr lang="en-US" u="none" strike="noStrike" dirty="0" smtClean="0">
                <a:effectLst/>
              </a:rPr>
              <a:t>of 5 </a:t>
            </a:r>
            <a:r>
              <a:rPr lang="en-US" u="none" strike="noStrike" smtClean="0">
                <a:effectLst/>
              </a:rPr>
              <a:t>OR MORE documents</a:t>
            </a:r>
            <a:r>
              <a:rPr lang="en-US" u="none" strike="noStrike" dirty="0" smtClean="0">
                <a:effectLst/>
              </a:rPr>
              <a:t>.</a:t>
            </a:r>
          </a:p>
          <a:p>
            <a:pPr lvl="0"/>
            <a:r>
              <a:rPr lang="en-US" u="none" strike="noStrike" dirty="0" smtClean="0">
                <a:effectLst/>
              </a:rPr>
              <a:t>Define the issue using evidence from</a:t>
            </a:r>
            <a:r>
              <a:rPr lang="en-US" b="1" i="1" u="none" strike="noStrike" dirty="0" smtClean="0">
                <a:effectLst/>
              </a:rPr>
              <a:t> at least</a:t>
            </a:r>
            <a:r>
              <a:rPr lang="en-US" b="1" i="1" u="sng" strike="noStrike" dirty="0" smtClean="0">
                <a:solidFill>
                  <a:schemeClr val="accent2"/>
                </a:solidFill>
                <a:effectLst/>
              </a:rPr>
              <a:t> FIVE </a:t>
            </a:r>
            <a:r>
              <a:rPr lang="en-US" b="1" i="1" u="none" strike="noStrike" dirty="0" smtClean="0">
                <a:effectLst/>
              </a:rPr>
              <a:t>documents.</a:t>
            </a:r>
            <a:endParaRPr lang="en-US" u="none" strike="noStrike" dirty="0" smtClean="0">
              <a:effectLst/>
            </a:endParaRPr>
          </a:p>
          <a:p>
            <a:pPr lvl="0"/>
            <a:r>
              <a:rPr lang="en-US" u="none" strike="noStrike" dirty="0" smtClean="0">
                <a:effectLst/>
              </a:rPr>
              <a:t>Argue that this is a significant issue that has endured by showing</a:t>
            </a:r>
          </a:p>
          <a:p>
            <a:pPr lvl="1"/>
            <a:r>
              <a:rPr lang="en-US" u="none" strike="noStrike" dirty="0" smtClean="0">
                <a:effectLst/>
              </a:rPr>
              <a:t>How the issue has </a:t>
            </a:r>
            <a:r>
              <a:rPr lang="en-US" b="1" u="none" strike="noStrike" dirty="0" smtClean="0">
                <a:effectLst/>
              </a:rPr>
              <a:t>affected people</a:t>
            </a:r>
            <a:r>
              <a:rPr lang="en-US" u="none" strike="noStrike" dirty="0" smtClean="0">
                <a:effectLst/>
              </a:rPr>
              <a:t> or </a:t>
            </a:r>
            <a:r>
              <a:rPr lang="en-US" b="1" u="none" strike="noStrike" dirty="0" smtClean="0">
                <a:effectLst/>
              </a:rPr>
              <a:t>been affected by people</a:t>
            </a:r>
            <a:endParaRPr lang="en-US" u="none" strike="noStrike" dirty="0" smtClean="0">
              <a:effectLst/>
            </a:endParaRPr>
          </a:p>
          <a:p>
            <a:pPr lvl="1"/>
            <a:r>
              <a:rPr lang="en-US" u="none" strike="noStrike" dirty="0" smtClean="0">
                <a:effectLst/>
              </a:rPr>
              <a:t>How the issue has </a:t>
            </a:r>
            <a:r>
              <a:rPr lang="en-US" b="1" u="none" strike="noStrike" dirty="0" smtClean="0">
                <a:effectLst/>
              </a:rPr>
              <a:t>continued to be an issue </a:t>
            </a:r>
            <a:r>
              <a:rPr lang="en-US" u="none" strike="noStrike" dirty="0" smtClean="0">
                <a:effectLst/>
              </a:rPr>
              <a:t>or </a:t>
            </a:r>
            <a:r>
              <a:rPr lang="en-US" b="1" u="none" strike="noStrike" dirty="0" smtClean="0">
                <a:effectLst/>
              </a:rPr>
              <a:t>changed over time</a:t>
            </a:r>
            <a:endParaRPr lang="en-US" u="none" strike="noStrike" dirty="0" smtClean="0">
              <a:effectLst/>
            </a:endParaRPr>
          </a:p>
        </p:txBody>
      </p:sp>
    </p:spTree>
    <p:extLst>
      <p:ext uri="{BB962C8B-B14F-4D97-AF65-F5344CB8AC3E}">
        <p14:creationId xmlns:p14="http://schemas.microsoft.com/office/powerpoint/2010/main" val="1095877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60598539"/>
              </p:ext>
            </p:extLst>
          </p:nvPr>
        </p:nvGraphicFramePr>
        <p:xfrm>
          <a:off x="1014985" y="152400"/>
          <a:ext cx="10341864" cy="6553200"/>
        </p:xfrm>
        <a:graphic>
          <a:graphicData uri="http://schemas.openxmlformats.org/drawingml/2006/table">
            <a:tbl>
              <a:tblPr firstRow="1" firstCol="1" bandRow="1">
                <a:tableStyleId>{5C22544A-7EE6-4342-B048-85BDC9FD1C3A}</a:tableStyleId>
              </a:tblPr>
              <a:tblGrid>
                <a:gridCol w="1750987">
                  <a:extLst>
                    <a:ext uri="{9D8B030D-6E8A-4147-A177-3AD203B41FA5}">
                      <a16:colId xmlns:a16="http://schemas.microsoft.com/office/drawing/2014/main" val="20000"/>
                    </a:ext>
                  </a:extLst>
                </a:gridCol>
                <a:gridCol w="1562395">
                  <a:extLst>
                    <a:ext uri="{9D8B030D-6E8A-4147-A177-3AD203B41FA5}">
                      <a16:colId xmlns:a16="http://schemas.microsoft.com/office/drawing/2014/main" val="20001"/>
                    </a:ext>
                  </a:extLst>
                </a:gridCol>
                <a:gridCol w="1491022">
                  <a:extLst>
                    <a:ext uri="{9D8B030D-6E8A-4147-A177-3AD203B41FA5}">
                      <a16:colId xmlns:a16="http://schemas.microsoft.com/office/drawing/2014/main" val="20002"/>
                    </a:ext>
                  </a:extLst>
                </a:gridCol>
                <a:gridCol w="2153698">
                  <a:extLst>
                    <a:ext uri="{9D8B030D-6E8A-4147-A177-3AD203B41FA5}">
                      <a16:colId xmlns:a16="http://schemas.microsoft.com/office/drawing/2014/main" val="20003"/>
                    </a:ext>
                  </a:extLst>
                </a:gridCol>
                <a:gridCol w="1242519">
                  <a:extLst>
                    <a:ext uri="{9D8B030D-6E8A-4147-A177-3AD203B41FA5}">
                      <a16:colId xmlns:a16="http://schemas.microsoft.com/office/drawing/2014/main" val="20004"/>
                    </a:ext>
                  </a:extLst>
                </a:gridCol>
                <a:gridCol w="2141243">
                  <a:extLst>
                    <a:ext uri="{9D8B030D-6E8A-4147-A177-3AD203B41FA5}">
                      <a16:colId xmlns:a16="http://schemas.microsoft.com/office/drawing/2014/main" val="20005"/>
                    </a:ext>
                  </a:extLst>
                </a:gridCol>
              </a:tblGrid>
              <a:tr h="771999">
                <a:tc>
                  <a:txBody>
                    <a:bodyPr/>
                    <a:lstStyle/>
                    <a:p>
                      <a:pPr marL="0" marR="0" algn="ctr">
                        <a:lnSpc>
                          <a:spcPct val="115000"/>
                        </a:lnSpc>
                        <a:spcBef>
                          <a:spcPts val="0"/>
                        </a:spcBef>
                        <a:spcAft>
                          <a:spcPts val="1000"/>
                        </a:spcAft>
                      </a:pPr>
                      <a:r>
                        <a:rPr lang="en-US" sz="1400" dirty="0">
                          <a:solidFill>
                            <a:schemeClr val="tx1"/>
                          </a:solidFill>
                          <a:effectLst/>
                        </a:rPr>
                        <a:t>CULTURAL DIFFUSION</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solidFill>
                            <a:schemeClr val="tx1"/>
                          </a:solidFill>
                          <a:effectLst/>
                        </a:rPr>
                        <a:t>HUMAN RIGHTS</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solidFill>
                            <a:schemeClr val="tx1"/>
                          </a:solidFill>
                          <a:effectLst/>
                        </a:rPr>
                        <a:t>IMPACT OF ENVIRONMENT ON HUMANS</a:t>
                      </a:r>
                      <a:endParaRPr lang="en-US" sz="140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dirty="0">
                          <a:solidFill>
                            <a:schemeClr val="tx1"/>
                          </a:solidFill>
                        </a:rPr>
                        <a:t>POWER</a:t>
                      </a: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solidFill>
                            <a:schemeClr val="tx1"/>
                          </a:solidFill>
                          <a:effectLst/>
                        </a:rPr>
                        <a:t>SCARCITY</a:t>
                      </a:r>
                      <a:endParaRPr lang="en-US" sz="140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solidFill>
                            <a:schemeClr val="tx1"/>
                          </a:solidFill>
                          <a:effectLst/>
                        </a:rPr>
                        <a:t>TECHNOLOGY</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81201">
                <a:tc>
                  <a:txBody>
                    <a:bodyPr/>
                    <a:lstStyle/>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effectLst/>
                          <a:latin typeface="+mn-lt"/>
                        </a:rPr>
                        <a:t>ROMAN</a:t>
                      </a:r>
                      <a:r>
                        <a:rPr lang="en-US" sz="1200" b="1" u="none" baseline="0" dirty="0" smtClean="0">
                          <a:solidFill>
                            <a:schemeClr val="tx1"/>
                          </a:solidFill>
                          <a:effectLst/>
                          <a:latin typeface="+mn-lt"/>
                        </a:rPr>
                        <a:t> ROADS</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GEO OF ROME</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GEO OF GREECE</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GEO OF CHINA</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SILK ROAD</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OLYMPICS</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ALEXANDER THE GREAT</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HIPP. OATH</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12 TABLES </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ATHENIAN DEOMCRACY </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ATHENS BRAINPOP </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ROMAN REPUBLIC</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PYTHAGORAS THEROM </a:t>
                      </a: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effectLst/>
                          <a:latin typeface="+mn-lt"/>
                          <a:ea typeface="Calibri"/>
                          <a:cs typeface="Times New Roman"/>
                        </a:rPr>
                        <a:t>12 TABLES</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effectLst/>
                          <a:latin typeface="+mn-lt"/>
                          <a:ea typeface="Calibri"/>
                          <a:cs typeface="Times New Roman"/>
                        </a:rPr>
                        <a:t>ATHENS &amp; SPARTA</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baseline="0" dirty="0" smtClean="0">
                          <a:solidFill>
                            <a:schemeClr val="tx1"/>
                          </a:solidFill>
                          <a:latin typeface="+mn-lt"/>
                        </a:rPr>
                        <a:t>HIPPOCRATIC OATH </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baseline="0" dirty="0" smtClean="0">
                          <a:solidFill>
                            <a:schemeClr val="tx1"/>
                          </a:solidFill>
                          <a:latin typeface="+mn-lt"/>
                        </a:rPr>
                        <a:t>ATHENIAN DEMOCRACY</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baseline="0" dirty="0" smtClean="0">
                          <a:solidFill>
                            <a:schemeClr val="tx1"/>
                          </a:solidFill>
                          <a:latin typeface="+mn-lt"/>
                        </a:rPr>
                        <a:t>ATHENS BRAIN POP</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baseline="0" dirty="0" smtClean="0">
                          <a:solidFill>
                            <a:schemeClr val="tx1"/>
                          </a:solidFill>
                          <a:latin typeface="+mn-lt"/>
                        </a:rPr>
                        <a:t>AUGUSTUS </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baseline="0" dirty="0" smtClean="0">
                          <a:solidFill>
                            <a:schemeClr val="tx1"/>
                          </a:solidFill>
                          <a:latin typeface="+mn-lt"/>
                        </a:rPr>
                        <a:t>ROMAN REPUBLIC </a:t>
                      </a:r>
                      <a:endParaRPr lang="en-US" sz="1200" b="1" u="none" dirty="0" smtClean="0">
                        <a:solidFill>
                          <a:schemeClr val="tx1"/>
                        </a:solidFill>
                        <a:latin typeface="+mn-lt"/>
                      </a:endParaRPr>
                    </a:p>
                    <a:p>
                      <a:pPr marL="285750" marR="0" indent="-285750" algn="l">
                        <a:lnSpc>
                          <a:spcPct val="115000"/>
                        </a:lnSpc>
                        <a:spcBef>
                          <a:spcPts val="0"/>
                        </a:spcBef>
                        <a:spcAft>
                          <a:spcPts val="1000"/>
                        </a:spcAft>
                        <a:buFont typeface="Arial" panose="020B0604020202020204" pitchFamily="34" charset="0"/>
                        <a:buChar char="•"/>
                      </a:pPr>
                      <a:endParaRPr lang="en-US" sz="1200" b="1" u="none" dirty="0">
                        <a:solidFill>
                          <a:schemeClr val="tx1"/>
                        </a:solidFill>
                        <a:effectLst/>
                        <a:latin typeface="+mn-lt"/>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kern="1200" dirty="0" smtClean="0">
                          <a:solidFill>
                            <a:schemeClr val="tx1"/>
                          </a:solidFill>
                          <a:effectLst/>
                          <a:latin typeface="+mn-lt"/>
                          <a:ea typeface="+mn-ea"/>
                          <a:cs typeface="+mn-cs"/>
                        </a:rPr>
                        <a:t>GEO OF ROME</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kern="1200" dirty="0" smtClean="0">
                          <a:solidFill>
                            <a:schemeClr val="tx1"/>
                          </a:solidFill>
                          <a:effectLst/>
                          <a:latin typeface="+mn-lt"/>
                          <a:ea typeface="+mn-ea"/>
                          <a:cs typeface="+mn-cs"/>
                        </a:rPr>
                        <a:t>GEO OF GREECE</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kern="1200" dirty="0" smtClean="0">
                          <a:solidFill>
                            <a:schemeClr val="tx1"/>
                          </a:solidFill>
                          <a:effectLst/>
                          <a:latin typeface="+mn-lt"/>
                          <a:ea typeface="+mn-ea"/>
                          <a:cs typeface="+mn-cs"/>
                        </a:rPr>
                        <a:t>GEO</a:t>
                      </a:r>
                      <a:r>
                        <a:rPr lang="en-US" sz="1200" b="1" u="none" kern="1200" baseline="0" dirty="0" smtClean="0">
                          <a:solidFill>
                            <a:schemeClr val="tx1"/>
                          </a:solidFill>
                          <a:effectLst/>
                          <a:latin typeface="+mn-lt"/>
                          <a:ea typeface="+mn-ea"/>
                          <a:cs typeface="+mn-cs"/>
                        </a:rPr>
                        <a:t> OF CHINA</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kern="1200" baseline="0" dirty="0" smtClean="0">
                          <a:solidFill>
                            <a:schemeClr val="tx1"/>
                          </a:solidFill>
                          <a:effectLst/>
                          <a:latin typeface="+mn-lt"/>
                          <a:ea typeface="+mn-ea"/>
                          <a:cs typeface="+mn-cs"/>
                        </a:rPr>
                        <a:t>SILK ROAD</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kern="1200" baseline="0" dirty="0" smtClean="0">
                          <a:solidFill>
                            <a:schemeClr val="tx1"/>
                          </a:solidFill>
                          <a:effectLst/>
                          <a:latin typeface="+mn-lt"/>
                          <a:ea typeface="+mn-ea"/>
                          <a:cs typeface="+mn-cs"/>
                        </a:rPr>
                        <a:t>ATHENS &amp; SPARTA</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kern="1200" baseline="0" dirty="0" smtClean="0">
                          <a:solidFill>
                            <a:schemeClr val="tx1"/>
                          </a:solidFill>
                          <a:effectLst/>
                          <a:latin typeface="+mn-lt"/>
                          <a:ea typeface="+mn-ea"/>
                          <a:cs typeface="+mn-cs"/>
                        </a:rPr>
                        <a:t>MANDATE OF HEAVEN</a:t>
                      </a:r>
                      <a:endParaRPr lang="en-US" sz="1200" b="1" u="none" kern="1200" dirty="0" smtClean="0">
                        <a:solidFill>
                          <a:schemeClr val="tx1"/>
                        </a:solidFill>
                        <a:effectLst/>
                        <a:latin typeface="+mn-lt"/>
                        <a:ea typeface="+mn-ea"/>
                        <a:cs typeface="+mn-cs"/>
                      </a:endParaRPr>
                    </a:p>
                    <a:p>
                      <a:pPr marL="0" marR="0" indent="0" algn="ctr">
                        <a:lnSpc>
                          <a:spcPct val="115000"/>
                        </a:lnSpc>
                        <a:spcBef>
                          <a:spcPts val="0"/>
                        </a:spcBef>
                        <a:spcAft>
                          <a:spcPts val="1000"/>
                        </a:spcAft>
                        <a:buFont typeface="Arial" panose="020B0604020202020204" pitchFamily="34" charset="0"/>
                        <a:buNone/>
                      </a:pPr>
                      <a:r>
                        <a:rPr lang="en-US" sz="1200" b="1" u="none" dirty="0">
                          <a:solidFill>
                            <a:schemeClr val="tx1"/>
                          </a:solidFill>
                          <a:effectLst/>
                          <a:latin typeface="+mn-lt"/>
                        </a:rPr>
                        <a:t> </a:t>
                      </a:r>
                      <a:endParaRPr lang="en-US" sz="1200" b="1" u="none" dirty="0">
                        <a:solidFill>
                          <a:schemeClr val="tx1"/>
                        </a:solidFill>
                        <a:effectLst/>
                        <a:latin typeface="+mn-lt"/>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latin typeface="+mn-lt"/>
                        </a:rPr>
                        <a:t>PAX ROMANA</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latin typeface="+mn-lt"/>
                        </a:rPr>
                        <a:t>ROMAN ROADS</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latin typeface="+mn-lt"/>
                        </a:rPr>
                        <a:t>AUGUSTUS</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latin typeface="+mn-lt"/>
                        </a:rPr>
                        <a:t>12 TABLES</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latin typeface="+mn-lt"/>
                        </a:rPr>
                        <a:t>ROMAN REPUBLIC</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latin typeface="+mn-lt"/>
                        </a:rPr>
                        <a:t>GREAT WALL</a:t>
                      </a:r>
                      <a:r>
                        <a:rPr lang="en-US" sz="1200" b="1" u="none" baseline="0" dirty="0" smtClean="0">
                          <a:solidFill>
                            <a:schemeClr val="tx1"/>
                          </a:solidFill>
                          <a:latin typeface="+mn-lt"/>
                        </a:rPr>
                        <a:t> OF CHINA</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latin typeface="+mn-lt"/>
                        </a:rPr>
                        <a:t>SILK ROAD</a:t>
                      </a:r>
                    </a:p>
                    <a:p>
                      <a:pPr marL="285750" marR="0" indent="-2857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200" b="1" u="none" baseline="0" dirty="0" smtClean="0">
                          <a:solidFill>
                            <a:schemeClr val="tx1"/>
                          </a:solidFill>
                          <a:effectLst/>
                          <a:latin typeface="+mn-lt"/>
                        </a:rPr>
                        <a:t>ALEXANDER THE GREAT</a:t>
                      </a:r>
                      <a:endParaRPr lang="en-US" sz="1200" b="1" u="none" baseline="0" dirty="0" smtClean="0">
                        <a:solidFill>
                          <a:schemeClr val="tx1"/>
                        </a:solidFill>
                        <a:latin typeface="+mn-lt"/>
                      </a:endParaRP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latin typeface="+mn-lt"/>
                        </a:rPr>
                        <a:t>ATHENIAN DEMOCRACY</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latin typeface="+mn-lt"/>
                        </a:rPr>
                        <a:t>ATHENS BRAINPOP </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latin typeface="+mn-lt"/>
                        </a:rPr>
                        <a:t>DAOISM V. CONFUCIANISM </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latin typeface="+mn-lt"/>
                        </a:rPr>
                        <a:t>MANDATE OF HEAVEN</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latin typeface="+mn-lt"/>
                        </a:rPr>
                        <a:t>OLYMPICS</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latin typeface="+mn-lt"/>
                        </a:rPr>
                        <a:t>HIPP. OATH </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latin typeface="+mn-lt"/>
                        </a:rPr>
                        <a:t>COLOSEUM </a:t>
                      </a: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effectLst/>
                          <a:latin typeface="+mn-lt"/>
                        </a:rPr>
                        <a:t>GEO OF GREECE</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effectLst/>
                          <a:latin typeface="+mn-lt"/>
                          <a:ea typeface="Calibri"/>
                          <a:cs typeface="Times New Roman"/>
                        </a:rPr>
                        <a:t>GEO OF CHINA</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effectLst/>
                          <a:latin typeface="+mn-lt"/>
                          <a:ea typeface="Calibri"/>
                          <a:cs typeface="Times New Roman"/>
                        </a:rPr>
                        <a:t>ATHENS &amp; SPARTA </a:t>
                      </a: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effectLst/>
                          <a:latin typeface="+mn-lt"/>
                        </a:rPr>
                        <a:t>AQUEDUCTS</a:t>
                      </a:r>
                      <a:r>
                        <a:rPr lang="en-US" sz="1200" b="1" u="none" dirty="0">
                          <a:solidFill>
                            <a:schemeClr val="tx1"/>
                          </a:solidFill>
                          <a:effectLst/>
                          <a:latin typeface="+mn-lt"/>
                        </a:rPr>
                        <a:t> </a:t>
                      </a:r>
                      <a:r>
                        <a:rPr lang="en-US" sz="1200" b="1" u="none" dirty="0" smtClean="0">
                          <a:solidFill>
                            <a:schemeClr val="tx1"/>
                          </a:solidFill>
                          <a:effectLst/>
                          <a:latin typeface="+mn-lt"/>
                        </a:rPr>
                        <a:t> </a:t>
                      </a:r>
                    </a:p>
                    <a:p>
                      <a:pPr marL="285750" marR="0" indent="-285750" algn="l">
                        <a:lnSpc>
                          <a:spcPct val="115000"/>
                        </a:lnSpc>
                        <a:spcBef>
                          <a:spcPts val="0"/>
                        </a:spcBef>
                        <a:spcAft>
                          <a:spcPts val="1000"/>
                        </a:spcAft>
                        <a:buFont typeface="Arial" panose="020B0604020202020204" pitchFamily="34" charset="0"/>
                        <a:buChar char="•"/>
                      </a:pPr>
                      <a:r>
                        <a:rPr lang="en-US" sz="1200" b="1" u="none" dirty="0" smtClean="0">
                          <a:solidFill>
                            <a:schemeClr val="tx1"/>
                          </a:solidFill>
                          <a:effectLst/>
                          <a:latin typeface="+mn-lt"/>
                          <a:ea typeface="Calibri"/>
                          <a:cs typeface="Times New Roman"/>
                        </a:rPr>
                        <a:t>CHINESE</a:t>
                      </a:r>
                      <a:r>
                        <a:rPr lang="en-US" sz="1200" b="1" u="none" baseline="0" dirty="0" smtClean="0">
                          <a:solidFill>
                            <a:schemeClr val="tx1"/>
                          </a:solidFill>
                          <a:effectLst/>
                          <a:latin typeface="+mn-lt"/>
                          <a:ea typeface="Calibri"/>
                          <a:cs typeface="Times New Roman"/>
                        </a:rPr>
                        <a:t> ACHIEVEMENTS</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ea typeface="Calibri"/>
                          <a:cs typeface="Times New Roman"/>
                        </a:rPr>
                        <a:t>GREAT WALL OF CHINA</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ea typeface="Calibri"/>
                          <a:cs typeface="Times New Roman"/>
                        </a:rPr>
                        <a:t>ROMAN ROADS </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ea typeface="Calibri"/>
                          <a:cs typeface="Times New Roman"/>
                        </a:rPr>
                        <a:t>PAX ROMANA</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rPr>
                        <a:t>PYTHAGORAS THEROM </a:t>
                      </a:r>
                    </a:p>
                    <a:p>
                      <a:pPr marL="285750" marR="0" indent="-285750" algn="l">
                        <a:lnSpc>
                          <a:spcPct val="115000"/>
                        </a:lnSpc>
                        <a:spcBef>
                          <a:spcPts val="0"/>
                        </a:spcBef>
                        <a:spcAft>
                          <a:spcPts val="1000"/>
                        </a:spcAft>
                        <a:buFont typeface="Arial" panose="020B0604020202020204" pitchFamily="34" charset="0"/>
                        <a:buChar char="•"/>
                      </a:pPr>
                      <a:r>
                        <a:rPr lang="en-US" sz="1200" b="1" u="none" baseline="0" dirty="0" smtClean="0">
                          <a:solidFill>
                            <a:schemeClr val="tx1"/>
                          </a:solidFill>
                          <a:effectLst/>
                          <a:latin typeface="+mn-lt"/>
                          <a:ea typeface="Calibri"/>
                          <a:cs typeface="Times New Roman"/>
                        </a:rPr>
                        <a:t>COLOSEUM </a:t>
                      </a:r>
                      <a:endParaRPr lang="en-US" sz="1200" b="1" u="none" dirty="0">
                        <a:solidFill>
                          <a:schemeClr val="tx1"/>
                        </a:solidFill>
                        <a:effectLst/>
                        <a:latin typeface="+mn-lt"/>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8" name="SMARTInkShape-307"/>
          <p:cNvSpPr/>
          <p:nvPr/>
        </p:nvSpPr>
        <p:spPr>
          <a:xfrm>
            <a:off x="2041923" y="4278562"/>
            <a:ext cx="8931" cy="25549"/>
          </a:xfrm>
          <a:custGeom>
            <a:avLst/>
            <a:gdLst/>
            <a:ahLst/>
            <a:cxnLst/>
            <a:rect l="0" t="0" r="0" b="0"/>
            <a:pathLst>
              <a:path w="8931" h="25549">
                <a:moveTo>
                  <a:pt x="8930" y="7689"/>
                </a:moveTo>
                <a:lnTo>
                  <a:pt x="1241" y="0"/>
                </a:lnTo>
                <a:lnTo>
                  <a:pt x="827" y="579"/>
                </a:lnTo>
                <a:lnTo>
                  <a:pt x="0" y="255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308"/>
          <p:cNvSpPr/>
          <p:nvPr/>
        </p:nvSpPr>
        <p:spPr>
          <a:xfrm>
            <a:off x="2041923" y="4904484"/>
            <a:ext cx="8931" cy="33634"/>
          </a:xfrm>
          <a:custGeom>
            <a:avLst/>
            <a:gdLst/>
            <a:ahLst/>
            <a:cxnLst/>
            <a:rect l="0" t="0" r="0" b="0"/>
            <a:pathLst>
              <a:path w="8931" h="33634">
                <a:moveTo>
                  <a:pt x="0" y="33633"/>
                </a:moveTo>
                <a:lnTo>
                  <a:pt x="0" y="28893"/>
                </a:lnTo>
                <a:lnTo>
                  <a:pt x="8562" y="0"/>
                </a:lnTo>
                <a:lnTo>
                  <a:pt x="8684" y="297"/>
                </a:lnTo>
                <a:lnTo>
                  <a:pt x="8930" y="247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309"/>
          <p:cNvSpPr/>
          <p:nvPr/>
        </p:nvSpPr>
        <p:spPr>
          <a:xfrm>
            <a:off x="2140149" y="6054329"/>
            <a:ext cx="8930" cy="17861"/>
          </a:xfrm>
          <a:custGeom>
            <a:avLst/>
            <a:gdLst/>
            <a:ahLst/>
            <a:cxnLst/>
            <a:rect l="0" t="0" r="0" b="0"/>
            <a:pathLst>
              <a:path w="8930" h="17861">
                <a:moveTo>
                  <a:pt x="8929" y="0"/>
                </a:moveTo>
                <a:lnTo>
                  <a:pt x="0"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310"/>
          <p:cNvSpPr/>
          <p:nvPr/>
        </p:nvSpPr>
        <p:spPr>
          <a:xfrm>
            <a:off x="5292329" y="4027289"/>
            <a:ext cx="1" cy="26790"/>
          </a:xfrm>
          <a:custGeom>
            <a:avLst/>
            <a:gdLst/>
            <a:ahLst/>
            <a:cxnLst/>
            <a:rect l="0" t="0" r="0" b="0"/>
            <a:pathLst>
              <a:path w="1" h="26790">
                <a:moveTo>
                  <a:pt x="0" y="0"/>
                </a:move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311"/>
          <p:cNvSpPr/>
          <p:nvPr/>
        </p:nvSpPr>
        <p:spPr>
          <a:xfrm>
            <a:off x="5283399" y="4822032"/>
            <a:ext cx="8931" cy="17861"/>
          </a:xfrm>
          <a:custGeom>
            <a:avLst/>
            <a:gdLst/>
            <a:ahLst/>
            <a:cxnLst/>
            <a:rect l="0" t="0" r="0" b="0"/>
            <a:pathLst>
              <a:path w="8931" h="17861">
                <a:moveTo>
                  <a:pt x="8930" y="0"/>
                </a:moveTo>
                <a:lnTo>
                  <a:pt x="0"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78122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676400"/>
            <a:ext cx="8534400" cy="2743200"/>
          </a:xfrm>
        </p:spPr>
        <p:txBody>
          <a:bodyPr>
            <a:normAutofit fontScale="90000"/>
          </a:bodyPr>
          <a:lstStyle/>
          <a:p>
            <a:pPr algn="l"/>
            <a:r>
              <a:rPr lang="en-US" sz="2200" b="1" u="sng" dirty="0"/>
              <a:t>STEP 1:</a:t>
            </a:r>
            <a:r>
              <a:rPr lang="en-US" sz="2200" b="1" dirty="0"/>
              <a:t> Choose an </a:t>
            </a:r>
            <a:r>
              <a:rPr lang="en-US" sz="2200" b="1" u="sng" dirty="0"/>
              <a:t>ENDURING ISSUE</a:t>
            </a:r>
            <a:r>
              <a:rPr lang="en-US" sz="2200" b="1" dirty="0"/>
              <a:t> for your essay</a:t>
            </a:r>
            <a:r>
              <a:rPr lang="en-US" sz="2200" dirty="0"/>
              <a:t/>
            </a:r>
            <a:br>
              <a:rPr lang="en-US" sz="2200" dirty="0"/>
            </a:br>
            <a:r>
              <a:rPr lang="en-US" sz="2200" b="1" dirty="0"/>
              <a:t> </a:t>
            </a:r>
            <a:r>
              <a:rPr lang="en-US" sz="2200" dirty="0"/>
              <a:t/>
            </a:r>
            <a:br>
              <a:rPr lang="en-US" sz="2200" dirty="0"/>
            </a:br>
            <a:r>
              <a:rPr lang="en-US" sz="2200" i="1" dirty="0"/>
              <a:t>The enduring issue I will be writing about in my essay is </a:t>
            </a:r>
            <a:r>
              <a:rPr lang="en-US" sz="2200" dirty="0"/>
              <a:t/>
            </a:r>
            <a:br>
              <a:rPr lang="en-US" sz="2200" dirty="0"/>
            </a:br>
            <a:r>
              <a:rPr lang="en-US" sz="2200" b="1" dirty="0"/>
              <a:t/>
            </a:r>
            <a:br>
              <a:rPr lang="en-US" sz="2200" b="1" dirty="0"/>
            </a:br>
            <a:r>
              <a:rPr lang="en-US" sz="2200" b="1" dirty="0"/>
              <a:t>-CULTURAL DIFFUSION</a:t>
            </a:r>
            <a:r>
              <a:rPr lang="en-US" sz="2200" dirty="0"/>
              <a:t/>
            </a:r>
            <a:br>
              <a:rPr lang="en-US" sz="2200" dirty="0"/>
            </a:br>
            <a:r>
              <a:rPr lang="en-US" sz="2200" dirty="0"/>
              <a:t>-</a:t>
            </a:r>
            <a:r>
              <a:rPr lang="en-US" sz="2200" b="1" dirty="0"/>
              <a:t>HUMAN RIGHTS</a:t>
            </a:r>
            <a:r>
              <a:rPr lang="en-US" sz="2200" dirty="0"/>
              <a:t/>
            </a:r>
            <a:br>
              <a:rPr lang="en-US" sz="2200" dirty="0"/>
            </a:br>
            <a:r>
              <a:rPr lang="en-US" sz="2200" dirty="0"/>
              <a:t>-</a:t>
            </a:r>
            <a:r>
              <a:rPr lang="en-US" sz="2200" b="1" dirty="0"/>
              <a:t>IMPACT OF ENVIRONMENT ON HUMANS</a:t>
            </a:r>
            <a:r>
              <a:rPr lang="en-US" sz="2200" dirty="0"/>
              <a:t/>
            </a:r>
            <a:br>
              <a:rPr lang="en-US" sz="2200" dirty="0"/>
            </a:br>
            <a:r>
              <a:rPr lang="en-US" sz="2200" dirty="0"/>
              <a:t>-</a:t>
            </a:r>
            <a:r>
              <a:rPr lang="en-US" sz="2200" b="1" dirty="0"/>
              <a:t>POWER</a:t>
            </a:r>
            <a:r>
              <a:rPr lang="en-US" sz="2200" dirty="0"/>
              <a:t/>
            </a:r>
            <a:br>
              <a:rPr lang="en-US" sz="2200" dirty="0"/>
            </a:br>
            <a:r>
              <a:rPr lang="en-US" sz="2200" dirty="0"/>
              <a:t>-</a:t>
            </a:r>
            <a:r>
              <a:rPr lang="en-US" sz="2200" b="1" dirty="0"/>
              <a:t>SCARCITY </a:t>
            </a:r>
            <a:r>
              <a:rPr lang="en-US" sz="2200" dirty="0"/>
              <a:t/>
            </a:r>
            <a:br>
              <a:rPr lang="en-US" sz="2200" dirty="0"/>
            </a:br>
            <a:r>
              <a:rPr lang="en-US" sz="2200" dirty="0"/>
              <a:t>-</a:t>
            </a:r>
            <a:r>
              <a:rPr lang="en-US" sz="2200" b="1" dirty="0"/>
              <a:t>TECHNOLOGY</a:t>
            </a:r>
            <a:r>
              <a:rPr lang="en-US" sz="2200" dirty="0"/>
              <a:t/>
            </a:r>
            <a:br>
              <a:rPr lang="en-US" sz="2200" dirty="0"/>
            </a:br>
            <a:r>
              <a:rPr lang="en-US" sz="2200" b="1" dirty="0"/>
              <a:t> </a:t>
            </a:r>
            <a:r>
              <a:rPr lang="en-US" sz="2200" dirty="0"/>
              <a:t/>
            </a:r>
            <a:br>
              <a:rPr lang="en-US" sz="2200" dirty="0"/>
            </a:br>
            <a:r>
              <a:rPr lang="en-US" sz="2200" b="1" dirty="0"/>
              <a:t>The definition of this enduring issue is </a:t>
            </a:r>
            <a:r>
              <a:rPr lang="en-US" sz="2200" b="1" dirty="0" smtClean="0"/>
              <a:t>___________________________________________________________________</a:t>
            </a:r>
            <a:r>
              <a:rPr lang="en-US" sz="2200" dirty="0"/>
              <a:t/>
            </a:r>
            <a:br>
              <a:rPr lang="en-US" sz="2200" dirty="0"/>
            </a:br>
            <a:r>
              <a:rPr lang="en-US" sz="2200" b="1" dirty="0" smtClean="0"/>
              <a:t>______________________________________________________________________________________________________________________________________</a:t>
            </a:r>
            <a:endParaRPr lang="en-US" dirty="0"/>
          </a:p>
        </p:txBody>
      </p:sp>
      <p:sp>
        <p:nvSpPr>
          <p:cNvPr id="181" name="SMARTInkShape-306"/>
          <p:cNvSpPr/>
          <p:nvPr/>
        </p:nvSpPr>
        <p:spPr>
          <a:xfrm>
            <a:off x="2318742" y="3196829"/>
            <a:ext cx="35720" cy="17861"/>
          </a:xfrm>
          <a:custGeom>
            <a:avLst/>
            <a:gdLst/>
            <a:ahLst/>
            <a:cxnLst/>
            <a:rect l="0" t="0" r="0" b="0"/>
            <a:pathLst>
              <a:path w="35720" h="17861">
                <a:moveTo>
                  <a:pt x="0" y="0"/>
                </a:moveTo>
                <a:lnTo>
                  <a:pt x="35719"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7785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65855993"/>
              </p:ext>
            </p:extLst>
          </p:nvPr>
        </p:nvGraphicFramePr>
        <p:xfrm>
          <a:off x="1819656" y="2419781"/>
          <a:ext cx="8382000" cy="4198734"/>
        </p:xfrm>
        <a:graphic>
          <a:graphicData uri="http://schemas.openxmlformats.org/drawingml/2006/table">
            <a:tbl>
              <a:tblPr firstRow="1" firstCol="1" bandRow="1">
                <a:tableStyleId>{5C22544A-7EE6-4342-B048-85BDC9FD1C3A}</a:tableStyleId>
              </a:tblPr>
              <a:tblGrid>
                <a:gridCol w="2793508">
                  <a:extLst>
                    <a:ext uri="{9D8B030D-6E8A-4147-A177-3AD203B41FA5}">
                      <a16:colId xmlns:a16="http://schemas.microsoft.com/office/drawing/2014/main" val="2821989688"/>
                    </a:ext>
                  </a:extLst>
                </a:gridCol>
                <a:gridCol w="2794246">
                  <a:extLst>
                    <a:ext uri="{9D8B030D-6E8A-4147-A177-3AD203B41FA5}">
                      <a16:colId xmlns:a16="http://schemas.microsoft.com/office/drawing/2014/main" val="2043490022"/>
                    </a:ext>
                  </a:extLst>
                </a:gridCol>
                <a:gridCol w="2794246">
                  <a:extLst>
                    <a:ext uri="{9D8B030D-6E8A-4147-A177-3AD203B41FA5}">
                      <a16:colId xmlns:a16="http://schemas.microsoft.com/office/drawing/2014/main" val="2581321218"/>
                    </a:ext>
                  </a:extLst>
                </a:gridCol>
              </a:tblGrid>
              <a:tr h="299384">
                <a:tc>
                  <a:txBody>
                    <a:bodyPr/>
                    <a:lstStyle/>
                    <a:p>
                      <a:pPr marL="0" marR="0" algn="ctr">
                        <a:lnSpc>
                          <a:spcPct val="115000"/>
                        </a:lnSpc>
                        <a:spcBef>
                          <a:spcPts val="0"/>
                        </a:spcBef>
                        <a:spcAft>
                          <a:spcPts val="0"/>
                        </a:spcAft>
                      </a:pPr>
                      <a:r>
                        <a:rPr lang="en-US" sz="2400">
                          <a:effectLst/>
                        </a:rPr>
                        <a:t>GREECE</a:t>
                      </a:r>
                      <a:endParaRPr lang="en-US" sz="360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rPr>
                        <a:t>ROME</a:t>
                      </a:r>
                      <a:endParaRPr lang="en-US" sz="36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rPr>
                        <a:t>CHINA</a:t>
                      </a:r>
                      <a:endParaRPr lang="en-US" sz="3600" dirty="0">
                        <a:solidFill>
                          <a:srgbClr val="000000"/>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404030138"/>
                  </a:ext>
                </a:extLst>
              </a:tr>
              <a:tr h="1259370">
                <a:tc>
                  <a:txBody>
                    <a:bodyPr/>
                    <a:lstStyle/>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10532198"/>
                  </a:ext>
                </a:extLst>
              </a:tr>
              <a:tr h="1259370">
                <a:tc>
                  <a:txBody>
                    <a:bodyPr/>
                    <a:lstStyle/>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492839903"/>
                  </a:ext>
                </a:extLst>
              </a:tr>
              <a:tr h="1259370">
                <a:tc>
                  <a:txBody>
                    <a:bodyPr/>
                    <a:lstStyle/>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347348473"/>
                  </a:ext>
                </a:extLst>
              </a:tr>
            </a:tbl>
          </a:graphicData>
        </a:graphic>
      </p:graphicFrame>
      <p:sp>
        <p:nvSpPr>
          <p:cNvPr id="6" name="Rectangle 2"/>
          <p:cNvSpPr>
            <a:spLocks noGrp="1" noChangeArrowheads="1"/>
          </p:cNvSpPr>
          <p:nvPr>
            <p:ph type="title"/>
          </p:nvPr>
        </p:nvSpPr>
        <p:spPr bwMode="auto">
          <a:xfrm>
            <a:off x="1981200" y="326900"/>
            <a:ext cx="78486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eaLnBrk="0" fontAlgn="base" hangingPunct="0">
              <a:lnSpc>
                <a:spcPct val="100000"/>
              </a:lnSpc>
              <a:spcAft>
                <a:spcPct val="0"/>
              </a:spcAft>
            </a:pPr>
            <a:r>
              <a:rPr lang="en-US" altLang="en-US" sz="1800" b="1" u="sng" dirty="0">
                <a:solidFill>
                  <a:srgbClr val="000000"/>
                </a:solidFill>
                <a:latin typeface="Georgia" panose="02040502050405020303" pitchFamily="18" charset="0"/>
                <a:ea typeface="Arial" panose="020B0604020202020204" pitchFamily="34" charset="0"/>
              </a:rPr>
              <a:t>STEP 2:</a:t>
            </a:r>
            <a:r>
              <a:rPr lang="en-US" altLang="en-US" sz="1800" b="1" dirty="0">
                <a:solidFill>
                  <a:srgbClr val="000000"/>
                </a:solidFill>
                <a:latin typeface="Georgia" panose="02040502050405020303" pitchFamily="18" charset="0"/>
                <a:ea typeface="Arial" panose="020B0604020202020204" pitchFamily="34" charset="0"/>
              </a:rPr>
              <a:t> Choose a </a:t>
            </a:r>
            <a:r>
              <a:rPr lang="en-US" altLang="en-US" sz="1800" b="1" i="1" u="sng" dirty="0">
                <a:solidFill>
                  <a:srgbClr val="000000"/>
                </a:solidFill>
                <a:latin typeface="Georgia" panose="02040502050405020303" pitchFamily="18" charset="0"/>
                <a:ea typeface="Arial" panose="020B0604020202020204" pitchFamily="34" charset="0"/>
              </a:rPr>
              <a:t>MINIMUM OF 5 documents</a:t>
            </a:r>
            <a:r>
              <a:rPr lang="en-US" altLang="en-US" sz="1800" b="1" dirty="0">
                <a:solidFill>
                  <a:srgbClr val="000000"/>
                </a:solidFill>
                <a:latin typeface="Georgia" panose="02040502050405020303" pitchFamily="18" charset="0"/>
                <a:ea typeface="Arial" panose="020B0604020202020204" pitchFamily="34" charset="0"/>
              </a:rPr>
              <a:t> from PART 1. The documents must come from </a:t>
            </a:r>
            <a:r>
              <a:rPr lang="en-US" altLang="en-US" sz="1800" b="1" i="1" u="sng" dirty="0">
                <a:solidFill>
                  <a:srgbClr val="000000"/>
                </a:solidFill>
                <a:latin typeface="Georgia" panose="02040502050405020303" pitchFamily="18" charset="0"/>
                <a:ea typeface="Arial" panose="020B0604020202020204" pitchFamily="34" charset="0"/>
              </a:rPr>
              <a:t>AT LEAST ONE</a:t>
            </a:r>
            <a:r>
              <a:rPr lang="en-US" altLang="en-US" sz="1800" b="1" dirty="0">
                <a:solidFill>
                  <a:srgbClr val="000000"/>
                </a:solidFill>
                <a:latin typeface="Georgia" panose="02040502050405020303" pitchFamily="18" charset="0"/>
                <a:ea typeface="Arial" panose="020B0604020202020204" pitchFamily="34" charset="0"/>
              </a:rPr>
              <a:t> of each ancient civilization you learned about.</a:t>
            </a:r>
            <a:r>
              <a:rPr lang="en-US" altLang="en-US" sz="2800" b="1" dirty="0">
                <a:solidFill>
                  <a:srgbClr val="000000"/>
                </a:solidFill>
                <a:latin typeface="Georgia" panose="02040502050405020303" pitchFamily="18" charset="0"/>
                <a:ea typeface="Arial" panose="020B0604020202020204" pitchFamily="34" charset="0"/>
              </a:rPr>
              <a:t> </a:t>
            </a:r>
            <a:br>
              <a:rPr lang="en-US" altLang="en-US" sz="2800" b="1" dirty="0">
                <a:solidFill>
                  <a:srgbClr val="000000"/>
                </a:solidFill>
                <a:latin typeface="Georgia" panose="02040502050405020303" pitchFamily="18" charset="0"/>
                <a:ea typeface="Arial" panose="020B0604020202020204" pitchFamily="34" charset="0"/>
              </a:rPr>
            </a:br>
            <a:endParaRPr lang="en-US" altLang="en-US" sz="1200" dirty="0"/>
          </a:p>
          <a:p>
            <a:pPr eaLnBrk="0" fontAlgn="base" hangingPunct="0">
              <a:lnSpc>
                <a:spcPct val="100000"/>
              </a:lnSpc>
              <a:spcAft>
                <a:spcPct val="0"/>
              </a:spcAft>
            </a:pPr>
            <a:r>
              <a:rPr lang="en-US" altLang="en-US" sz="1800" b="1" dirty="0">
                <a:solidFill>
                  <a:srgbClr val="000000"/>
                </a:solidFill>
                <a:latin typeface="Georgia" panose="02040502050405020303" pitchFamily="18" charset="0"/>
                <a:ea typeface="Arial" panose="020B0604020202020204" pitchFamily="34" charset="0"/>
              </a:rPr>
              <a:t>LIST THE TITLE OF THE HANDOUTS/DOCUMENTS YOU WILL USE FOR EACH CIVILIZATION – YOU must have a handout for each civilization!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010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2648" y="274320"/>
            <a:ext cx="11128248" cy="3139321"/>
          </a:xfrm>
          <a:prstGeom prst="rect">
            <a:avLst/>
          </a:prstGeom>
        </p:spPr>
        <p:txBody>
          <a:bodyPr wrap="square">
            <a:spAutoFit/>
          </a:bodyPr>
          <a:lstStyle/>
          <a:p>
            <a:r>
              <a:rPr lang="en-US" i="1" dirty="0"/>
              <a:t>The enduring issue I will be writing about in my essay is </a:t>
            </a:r>
            <a:r>
              <a:rPr lang="en-US" dirty="0"/>
              <a:t/>
            </a:r>
            <a:br>
              <a:rPr lang="en-US" dirty="0"/>
            </a:br>
            <a:r>
              <a:rPr lang="en-US" b="1" dirty="0"/>
              <a:t/>
            </a:r>
            <a:br>
              <a:rPr lang="en-US" b="1" dirty="0"/>
            </a:br>
            <a:r>
              <a:rPr lang="en-US" b="1" dirty="0" smtClean="0">
                <a:solidFill>
                  <a:srgbClr val="FF0000"/>
                </a:solidFill>
              </a:rPr>
              <a:t>-technology </a:t>
            </a:r>
            <a:r>
              <a:rPr lang="en-US" dirty="0"/>
              <a:t/>
            </a:r>
            <a:br>
              <a:rPr lang="en-US" dirty="0"/>
            </a:br>
            <a:r>
              <a:rPr lang="en-US" dirty="0"/>
              <a:t/>
            </a:r>
            <a:br>
              <a:rPr lang="en-US" dirty="0"/>
            </a:br>
            <a:r>
              <a:rPr lang="en-US" b="1" dirty="0"/>
              <a:t> </a:t>
            </a:r>
            <a:r>
              <a:rPr lang="en-US" dirty="0"/>
              <a:t/>
            </a:r>
            <a:br>
              <a:rPr lang="en-US" dirty="0"/>
            </a:br>
            <a:r>
              <a:rPr lang="en-US" b="1" dirty="0"/>
              <a:t>The definition of this enduring issue is </a:t>
            </a:r>
            <a:r>
              <a:rPr lang="en-US" b="1" u="sng" dirty="0" smtClean="0">
                <a:solidFill>
                  <a:srgbClr val="FF0000"/>
                </a:solidFill>
              </a:rPr>
              <a:t>when new innovations help a society more effectively and efficiently.  These new ideas and inventions benefits the people who live there as well as other societies who adopt these methods.</a:t>
            </a:r>
          </a:p>
          <a:p>
            <a:endParaRPr lang="en-US" b="1" u="sng" dirty="0">
              <a:solidFill>
                <a:srgbClr val="FF0000"/>
              </a:solidFill>
            </a:endParaRPr>
          </a:p>
          <a:p>
            <a:endParaRPr lang="en-US" b="1" u="sng" dirty="0" smtClean="0">
              <a:solidFill>
                <a:srgbClr val="FF0000"/>
              </a:solidFill>
            </a:endParaRPr>
          </a:p>
          <a:p>
            <a:endParaRPr lang="en-US" b="1" u="sng" dirty="0">
              <a:solidFill>
                <a:srgbClr val="FF0000"/>
              </a:solidFill>
            </a:endParaRPr>
          </a:p>
          <a:p>
            <a:endParaRPr lang="en-US" u="sng"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133583389"/>
              </p:ext>
            </p:extLst>
          </p:nvPr>
        </p:nvGraphicFramePr>
        <p:xfrm>
          <a:off x="1819656" y="2419781"/>
          <a:ext cx="8382000" cy="4113175"/>
        </p:xfrm>
        <a:graphic>
          <a:graphicData uri="http://schemas.openxmlformats.org/drawingml/2006/table">
            <a:tbl>
              <a:tblPr firstRow="1" firstCol="1" bandRow="1">
                <a:tableStyleId>{5C22544A-7EE6-4342-B048-85BDC9FD1C3A}</a:tableStyleId>
              </a:tblPr>
              <a:tblGrid>
                <a:gridCol w="2793508">
                  <a:extLst>
                    <a:ext uri="{9D8B030D-6E8A-4147-A177-3AD203B41FA5}">
                      <a16:colId xmlns:a16="http://schemas.microsoft.com/office/drawing/2014/main" val="2821989688"/>
                    </a:ext>
                  </a:extLst>
                </a:gridCol>
                <a:gridCol w="2794246">
                  <a:extLst>
                    <a:ext uri="{9D8B030D-6E8A-4147-A177-3AD203B41FA5}">
                      <a16:colId xmlns:a16="http://schemas.microsoft.com/office/drawing/2014/main" val="2043490022"/>
                    </a:ext>
                  </a:extLst>
                </a:gridCol>
                <a:gridCol w="2794246">
                  <a:extLst>
                    <a:ext uri="{9D8B030D-6E8A-4147-A177-3AD203B41FA5}">
                      <a16:colId xmlns:a16="http://schemas.microsoft.com/office/drawing/2014/main" val="2581321218"/>
                    </a:ext>
                  </a:extLst>
                </a:gridCol>
              </a:tblGrid>
              <a:tr h="299384">
                <a:tc>
                  <a:txBody>
                    <a:bodyPr/>
                    <a:lstStyle/>
                    <a:p>
                      <a:pPr marL="0" marR="0" algn="ctr">
                        <a:lnSpc>
                          <a:spcPct val="115000"/>
                        </a:lnSpc>
                        <a:spcBef>
                          <a:spcPts val="0"/>
                        </a:spcBef>
                        <a:spcAft>
                          <a:spcPts val="0"/>
                        </a:spcAft>
                      </a:pPr>
                      <a:r>
                        <a:rPr lang="en-US" sz="2400">
                          <a:effectLst/>
                        </a:rPr>
                        <a:t>GREECE</a:t>
                      </a:r>
                      <a:endParaRPr lang="en-US" sz="360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rPr>
                        <a:t>ROME</a:t>
                      </a:r>
                      <a:endParaRPr lang="en-US" sz="36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400" dirty="0">
                          <a:effectLst/>
                        </a:rPr>
                        <a:t>CHINA</a:t>
                      </a:r>
                      <a:endParaRPr lang="en-US" sz="3600" dirty="0">
                        <a:solidFill>
                          <a:srgbClr val="000000"/>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404030138"/>
                  </a:ext>
                </a:extLst>
              </a:tr>
              <a:tr h="1173811">
                <a:tc>
                  <a:txBody>
                    <a:bodyPr/>
                    <a:lstStyle/>
                    <a:p>
                      <a:pPr marL="0" marR="0">
                        <a:lnSpc>
                          <a:spcPct val="115000"/>
                        </a:lnSpc>
                        <a:spcBef>
                          <a:spcPts val="0"/>
                        </a:spcBef>
                        <a:spcAft>
                          <a:spcPts val="0"/>
                        </a:spcAft>
                      </a:pPr>
                      <a:r>
                        <a:rPr lang="en-US" sz="1600" b="1" dirty="0">
                          <a:solidFill>
                            <a:srgbClr val="FF0000"/>
                          </a:solidFill>
                          <a:effectLst/>
                        </a:rPr>
                        <a:t> </a:t>
                      </a:r>
                    </a:p>
                    <a:p>
                      <a:pPr marL="0" marR="0">
                        <a:lnSpc>
                          <a:spcPct val="115000"/>
                        </a:lnSpc>
                        <a:spcBef>
                          <a:spcPts val="0"/>
                        </a:spcBef>
                        <a:spcAft>
                          <a:spcPts val="0"/>
                        </a:spcAft>
                      </a:pPr>
                      <a:r>
                        <a:rPr lang="en-US" sz="1600" b="1" dirty="0" smtClean="0">
                          <a:solidFill>
                            <a:srgbClr val="FF0000"/>
                          </a:solidFill>
                          <a:effectLst/>
                        </a:rPr>
                        <a:t>1. Pythagoras Theorem</a:t>
                      </a:r>
                      <a:endParaRPr lang="en-US" sz="1600" b="1" dirty="0">
                        <a:solidFill>
                          <a:srgbClr val="FF0000"/>
                        </a:solidFill>
                        <a:effectLst/>
                      </a:endParaRPr>
                    </a:p>
                    <a:p>
                      <a:pPr marL="0" marR="0">
                        <a:lnSpc>
                          <a:spcPct val="115000"/>
                        </a:lnSpc>
                        <a:spcBef>
                          <a:spcPts val="0"/>
                        </a:spcBef>
                        <a:spcAft>
                          <a:spcPts val="0"/>
                        </a:spcAft>
                      </a:pPr>
                      <a:r>
                        <a:rPr lang="en-US" sz="1600" b="1" dirty="0">
                          <a:solidFill>
                            <a:srgbClr val="FF0000"/>
                          </a:solidFill>
                          <a:effectLst/>
                        </a:rPr>
                        <a:t> </a:t>
                      </a:r>
                      <a:endParaRPr lang="en-US" sz="1600" b="1" dirty="0">
                        <a:solidFill>
                          <a:srgbClr val="FF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600" b="1" dirty="0">
                        <a:solidFill>
                          <a:srgbClr val="FF0000"/>
                        </a:solidFill>
                        <a:effectLst/>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dirty="0" smtClean="0">
                          <a:solidFill>
                            <a:srgbClr val="FF0000"/>
                          </a:solidFill>
                          <a:effectLst/>
                        </a:rPr>
                        <a:t>2. Roman</a:t>
                      </a:r>
                      <a:r>
                        <a:rPr lang="en-US" sz="1600" b="1" baseline="0" dirty="0" smtClean="0">
                          <a:solidFill>
                            <a:srgbClr val="FF0000"/>
                          </a:solidFill>
                          <a:effectLst/>
                        </a:rPr>
                        <a:t> Roads</a:t>
                      </a:r>
                      <a:endParaRPr lang="en-US" sz="1600" b="1" dirty="0" smtClean="0">
                        <a:solidFill>
                          <a:srgbClr val="FF0000"/>
                        </a:solidFill>
                        <a:effectLst/>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lang="en-US" sz="1600" b="1" dirty="0" smtClean="0">
                        <a:solidFill>
                          <a:srgbClr val="FF0000"/>
                        </a:solidFill>
                        <a:effectLst/>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1600" b="1" dirty="0">
                          <a:solidFill>
                            <a:srgbClr val="FF0000"/>
                          </a:solidFill>
                          <a:effectLst/>
                        </a:rPr>
                        <a:t> </a:t>
                      </a:r>
                      <a:endParaRPr lang="en-US" sz="1600" b="1" dirty="0" smtClean="0">
                        <a:solidFill>
                          <a:srgbClr val="FF0000"/>
                        </a:solidFill>
                        <a:effectLst/>
                      </a:endParaRPr>
                    </a:p>
                    <a:p>
                      <a:pPr marL="0" marR="0">
                        <a:lnSpc>
                          <a:spcPct val="115000"/>
                        </a:lnSpc>
                        <a:spcBef>
                          <a:spcPts val="0"/>
                        </a:spcBef>
                        <a:spcAft>
                          <a:spcPts val="0"/>
                        </a:spcAft>
                      </a:pPr>
                      <a:r>
                        <a:rPr lang="en-US" sz="1600" b="1" dirty="0" smtClean="0">
                          <a:solidFill>
                            <a:srgbClr val="FF0000"/>
                          </a:solidFill>
                          <a:effectLst/>
                          <a:latin typeface="Arial" panose="020B0604020202020204" pitchFamily="34" charset="0"/>
                          <a:ea typeface="Arial" panose="020B0604020202020204" pitchFamily="34" charset="0"/>
                        </a:rPr>
                        <a:t>4. Chinese Achievements: paper, silk, </a:t>
                      </a:r>
                      <a:r>
                        <a:rPr lang="en-US" sz="1600" b="1" dirty="0" smtClean="0">
                          <a:solidFill>
                            <a:srgbClr val="FF0000"/>
                          </a:solidFill>
                          <a:effectLst/>
                          <a:latin typeface="Arial" panose="020B0604020202020204" pitchFamily="34" charset="0"/>
                          <a:ea typeface="Arial" panose="020B0604020202020204" pitchFamily="34" charset="0"/>
                        </a:rPr>
                        <a:t>porcelain</a:t>
                      </a:r>
                      <a:endParaRPr lang="en-US" sz="1600" b="1" dirty="0">
                        <a:solidFill>
                          <a:srgbClr val="FF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10532198"/>
                  </a:ext>
                </a:extLst>
              </a:tr>
              <a:tr h="1259370">
                <a:tc>
                  <a:txBody>
                    <a:bodyPr/>
                    <a:lstStyle/>
                    <a:p>
                      <a:pPr marL="0" marR="0">
                        <a:lnSpc>
                          <a:spcPct val="115000"/>
                        </a:lnSpc>
                        <a:spcBef>
                          <a:spcPts val="0"/>
                        </a:spcBef>
                        <a:spcAft>
                          <a:spcPts val="0"/>
                        </a:spcAft>
                      </a:pPr>
                      <a:r>
                        <a:rPr lang="en-US" sz="1600" b="1" dirty="0">
                          <a:solidFill>
                            <a:srgbClr val="FF0000"/>
                          </a:solidFill>
                          <a:effectLst/>
                        </a:rPr>
                        <a:t> </a:t>
                      </a:r>
                    </a:p>
                    <a:p>
                      <a:pPr marL="0" marR="0">
                        <a:lnSpc>
                          <a:spcPct val="115000"/>
                        </a:lnSpc>
                        <a:spcBef>
                          <a:spcPts val="0"/>
                        </a:spcBef>
                        <a:spcAft>
                          <a:spcPts val="0"/>
                        </a:spcAft>
                      </a:pPr>
                      <a:r>
                        <a:rPr lang="en-US" sz="1600" b="1" dirty="0">
                          <a:solidFill>
                            <a:srgbClr val="FF0000"/>
                          </a:solidFill>
                          <a:effectLst/>
                        </a:rPr>
                        <a:t> </a:t>
                      </a:r>
                    </a:p>
                    <a:p>
                      <a:pPr marL="0" marR="0">
                        <a:lnSpc>
                          <a:spcPct val="115000"/>
                        </a:lnSpc>
                        <a:spcBef>
                          <a:spcPts val="0"/>
                        </a:spcBef>
                        <a:spcAft>
                          <a:spcPts val="0"/>
                        </a:spcAft>
                      </a:pPr>
                      <a:r>
                        <a:rPr lang="en-US" sz="1600" b="1" dirty="0">
                          <a:solidFill>
                            <a:srgbClr val="FF0000"/>
                          </a:solidFill>
                          <a:effectLst/>
                        </a:rPr>
                        <a:t> </a:t>
                      </a:r>
                    </a:p>
                    <a:p>
                      <a:pPr marL="0" marR="0">
                        <a:lnSpc>
                          <a:spcPct val="115000"/>
                        </a:lnSpc>
                        <a:spcBef>
                          <a:spcPts val="0"/>
                        </a:spcBef>
                        <a:spcAft>
                          <a:spcPts val="0"/>
                        </a:spcAft>
                      </a:pPr>
                      <a:r>
                        <a:rPr lang="en-US" sz="1600" b="1" dirty="0">
                          <a:solidFill>
                            <a:srgbClr val="FF0000"/>
                          </a:solidFill>
                          <a:effectLst/>
                        </a:rPr>
                        <a:t> </a:t>
                      </a:r>
                      <a:endParaRPr lang="en-US" sz="1600" b="1" dirty="0">
                        <a:solidFill>
                          <a:srgbClr val="FF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1600" b="1" dirty="0">
                          <a:solidFill>
                            <a:srgbClr val="FF0000"/>
                          </a:solidFill>
                          <a:effectLst/>
                        </a:rPr>
                        <a:t> </a:t>
                      </a:r>
                      <a:endParaRPr lang="en-US" sz="1600" b="1" dirty="0" smtClean="0">
                        <a:solidFill>
                          <a:srgbClr val="FF0000"/>
                        </a:solidFill>
                        <a:effectLst/>
                      </a:endParaRPr>
                    </a:p>
                    <a:p>
                      <a:pPr marL="0" marR="0">
                        <a:lnSpc>
                          <a:spcPct val="115000"/>
                        </a:lnSpc>
                        <a:spcBef>
                          <a:spcPts val="0"/>
                        </a:spcBef>
                        <a:spcAft>
                          <a:spcPts val="0"/>
                        </a:spcAft>
                      </a:pPr>
                      <a:endParaRPr lang="en-US" sz="1600" b="1" dirty="0" smtClean="0">
                        <a:solidFill>
                          <a:srgbClr val="FF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600" b="1" dirty="0" smtClean="0">
                          <a:solidFill>
                            <a:srgbClr val="FF0000"/>
                          </a:solidFill>
                          <a:effectLst/>
                          <a:latin typeface="Arial" panose="020B0604020202020204" pitchFamily="34" charset="0"/>
                          <a:ea typeface="Arial" panose="020B0604020202020204" pitchFamily="34" charset="0"/>
                        </a:rPr>
                        <a:t>3. Aqueducts</a:t>
                      </a:r>
                      <a:endParaRPr lang="en-US" sz="1600" b="1" dirty="0">
                        <a:solidFill>
                          <a:srgbClr val="FF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1600" b="1" dirty="0">
                          <a:solidFill>
                            <a:srgbClr val="FF0000"/>
                          </a:solidFill>
                          <a:effectLst/>
                        </a:rPr>
                        <a:t> </a:t>
                      </a:r>
                      <a:endParaRPr lang="en-US" sz="1600" b="1" dirty="0" smtClean="0">
                        <a:solidFill>
                          <a:srgbClr val="FF0000"/>
                        </a:solidFill>
                        <a:effectLst/>
                      </a:endParaRPr>
                    </a:p>
                    <a:p>
                      <a:pPr marL="0" marR="0">
                        <a:lnSpc>
                          <a:spcPct val="115000"/>
                        </a:lnSpc>
                        <a:spcBef>
                          <a:spcPts val="0"/>
                        </a:spcBef>
                        <a:spcAft>
                          <a:spcPts val="0"/>
                        </a:spcAft>
                      </a:pPr>
                      <a:endParaRPr lang="en-US" sz="1600" b="1" dirty="0" smtClean="0">
                        <a:solidFill>
                          <a:srgbClr val="FF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600" b="1" dirty="0" smtClean="0">
                          <a:solidFill>
                            <a:srgbClr val="FF0000"/>
                          </a:solidFill>
                          <a:effectLst/>
                          <a:latin typeface="Arial" panose="020B0604020202020204" pitchFamily="34" charset="0"/>
                          <a:ea typeface="Arial" panose="020B0604020202020204" pitchFamily="34" charset="0"/>
                        </a:rPr>
                        <a:t>5. Great</a:t>
                      </a:r>
                      <a:r>
                        <a:rPr lang="en-US" sz="1600" b="1" baseline="0" dirty="0" smtClean="0">
                          <a:solidFill>
                            <a:srgbClr val="FF0000"/>
                          </a:solidFill>
                          <a:effectLst/>
                          <a:latin typeface="Arial" panose="020B0604020202020204" pitchFamily="34" charset="0"/>
                          <a:ea typeface="Arial" panose="020B0604020202020204" pitchFamily="34" charset="0"/>
                        </a:rPr>
                        <a:t> Wall of China</a:t>
                      </a:r>
                      <a:endParaRPr lang="en-US" sz="1600" b="1" dirty="0">
                        <a:solidFill>
                          <a:srgbClr val="FF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492839903"/>
                  </a:ext>
                </a:extLst>
              </a:tr>
              <a:tr h="1259370">
                <a:tc>
                  <a:txBody>
                    <a:bodyPr/>
                    <a:lstStyle/>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effectLst/>
                      </a:endParaRPr>
                    </a:p>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tc>
                  <a:txBody>
                    <a:bodyPr/>
                    <a:lstStyle/>
                    <a:p>
                      <a:pPr marL="0" marR="0">
                        <a:lnSpc>
                          <a:spcPct val="115000"/>
                        </a:lnSpc>
                        <a:spcBef>
                          <a:spcPts val="0"/>
                        </a:spcBef>
                        <a:spcAft>
                          <a:spcPts val="0"/>
                        </a:spcAft>
                      </a:pPr>
                      <a:r>
                        <a:rPr lang="en-US" sz="9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347348473"/>
                  </a:ext>
                </a:extLst>
              </a:tr>
            </a:tbl>
          </a:graphicData>
        </a:graphic>
      </p:graphicFrame>
    </p:spTree>
    <p:extLst>
      <p:ext uri="{BB962C8B-B14F-4D97-AF65-F5344CB8AC3E}">
        <p14:creationId xmlns:p14="http://schemas.microsoft.com/office/powerpoint/2010/main" val="195488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895600"/>
            <a:ext cx="8229600" cy="1143000"/>
          </a:xfrm>
        </p:spPr>
        <p:txBody>
          <a:bodyPr>
            <a:normAutofit fontScale="90000"/>
          </a:bodyPr>
          <a:lstStyle/>
          <a:p>
            <a:r>
              <a:rPr lang="en-US" sz="3600" b="1" dirty="0"/>
              <a:t>YOUR ENDURING ISSUE, EI DEFINITION, AND DOCUMENTS MUST BE APPROVED BEFORE YOU WRITE YOUR ESSAY.</a:t>
            </a:r>
            <a:br>
              <a:rPr lang="en-US" sz="3600" b="1" dirty="0"/>
            </a:br>
            <a:r>
              <a:rPr lang="en-US" sz="3600" dirty="0"/>
              <a:t/>
            </a:r>
            <a:br>
              <a:rPr lang="en-US" sz="3600" dirty="0"/>
            </a:br>
            <a:r>
              <a:rPr lang="en-US" sz="3600" b="1" dirty="0"/>
              <a:t>There will be a </a:t>
            </a:r>
            <a:r>
              <a:rPr lang="en-US" sz="3600" b="1" u="sng" dirty="0" smtClean="0">
                <a:solidFill>
                  <a:srgbClr val="FF0000"/>
                </a:solidFill>
              </a:rPr>
              <a:t>-5 point penalty for </a:t>
            </a:r>
            <a:r>
              <a:rPr lang="en-US" b="1" u="sng" dirty="0" smtClean="0">
                <a:solidFill>
                  <a:srgbClr val="FF0000"/>
                </a:solidFill>
              </a:rPr>
              <a:t>every day </a:t>
            </a:r>
            <a:r>
              <a:rPr lang="en-US" sz="3600" b="1" dirty="0" smtClean="0"/>
              <a:t>your </a:t>
            </a:r>
            <a:r>
              <a:rPr lang="en-US" sz="3600" b="1" dirty="0"/>
              <a:t>project is submitted late! </a:t>
            </a:r>
            <a:br>
              <a:rPr lang="en-US" sz="3600" b="1" dirty="0"/>
            </a:br>
            <a:r>
              <a:rPr lang="en-US" sz="3600" b="1" dirty="0"/>
              <a:t/>
            </a:r>
            <a:br>
              <a:rPr lang="en-US" sz="3600" b="1" dirty="0"/>
            </a:br>
            <a:r>
              <a:rPr lang="en-US" sz="3600" b="1" dirty="0"/>
              <a:t>BE PREPARED TO WRITE MULTIPLE DRAFTS AND CHECK IN DAILY.  </a:t>
            </a:r>
            <a:br>
              <a:rPr lang="en-US" sz="3600" b="1" dirty="0"/>
            </a:br>
            <a:r>
              <a:rPr lang="en-US" sz="3600" b="1" dirty="0"/>
              <a:t/>
            </a:r>
            <a:br>
              <a:rPr lang="en-US" sz="3600" b="1" dirty="0"/>
            </a:br>
            <a:r>
              <a:rPr lang="en-US" sz="3600" b="1" dirty="0"/>
              <a:t>YOU MUST HAVE A USB OR GOOGLE DOCS AVAILABLE EVERYDAY IN CLASS TO ACCESS YOUR ESSAY, REVISE, AND SAVE.</a:t>
            </a:r>
            <a:r>
              <a:rPr lang="en-US" dirty="0"/>
              <a:t/>
            </a:r>
            <a:br>
              <a:rPr lang="en-US" dirty="0"/>
            </a:br>
            <a:endParaRPr lang="en-US" dirty="0"/>
          </a:p>
        </p:txBody>
      </p:sp>
    </p:spTree>
    <p:extLst>
      <p:ext uri="{BB962C8B-B14F-4D97-AF65-F5344CB8AC3E}">
        <p14:creationId xmlns:p14="http://schemas.microsoft.com/office/powerpoint/2010/main" val="246645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6336" y="1371600"/>
            <a:ext cx="8229600" cy="2365248"/>
          </a:xfrm>
        </p:spPr>
        <p:txBody>
          <a:bodyPr>
            <a:normAutofit fontScale="90000"/>
          </a:bodyPr>
          <a:lstStyle/>
          <a:p>
            <a:pPr algn="ctr"/>
            <a:r>
              <a:rPr lang="en-US" b="1" u="sng" dirty="0"/>
              <a:t>Essay </a:t>
            </a:r>
            <a:r>
              <a:rPr lang="en-US" b="1" u="sng" dirty="0" smtClean="0"/>
              <a:t>format</a:t>
            </a:r>
            <a:r>
              <a:rPr lang="en-US" b="1" u="sng" dirty="0"/>
              <a:t/>
            </a:r>
            <a:br>
              <a:rPr lang="en-US" b="1" u="sng" dirty="0"/>
            </a:br>
            <a:r>
              <a:rPr lang="en-US" b="1" dirty="0" smtClean="0"/>
              <a:t/>
            </a:r>
            <a:br>
              <a:rPr lang="en-US" b="1" dirty="0" smtClean="0"/>
            </a:br>
            <a:r>
              <a:rPr lang="en-US" b="1" dirty="0" smtClean="0"/>
              <a:t>Font-Times </a:t>
            </a:r>
            <a:r>
              <a:rPr lang="en-US" b="1" dirty="0"/>
              <a:t>New </a:t>
            </a:r>
            <a:r>
              <a:rPr lang="en-US" b="1" dirty="0" smtClean="0"/>
              <a:t>Roman</a:t>
            </a:r>
            <a:br>
              <a:rPr lang="en-US" b="1" dirty="0" smtClean="0"/>
            </a:br>
            <a:r>
              <a:rPr lang="en-US" b="1" dirty="0" smtClean="0"/>
              <a:t>Font </a:t>
            </a:r>
            <a:r>
              <a:rPr lang="en-US" b="1" dirty="0"/>
              <a:t>Size – </a:t>
            </a:r>
            <a:r>
              <a:rPr lang="en-US" b="1" dirty="0" smtClean="0"/>
              <a:t>12</a:t>
            </a:r>
            <a:br>
              <a:rPr lang="en-US" b="1" dirty="0" smtClean="0"/>
            </a:br>
            <a:r>
              <a:rPr lang="en-US" b="1" dirty="0" smtClean="0"/>
              <a:t>Line </a:t>
            </a:r>
            <a:r>
              <a:rPr lang="en-US" b="1" dirty="0"/>
              <a:t>Spacing – double </a:t>
            </a:r>
            <a:r>
              <a:rPr lang="en-US" b="1" dirty="0" smtClean="0"/>
              <a:t/>
            </a:r>
            <a:br>
              <a:rPr lang="en-US" b="1" dirty="0" smtClean="0"/>
            </a:br>
            <a:r>
              <a:rPr lang="en-US" b="1" dirty="0" smtClean="0"/>
              <a:t/>
            </a:r>
            <a:br>
              <a:rPr lang="en-US" b="1" dirty="0" smtClean="0"/>
            </a:br>
            <a:r>
              <a:rPr lang="en-US" b="1" dirty="0" smtClean="0">
                <a:solidFill>
                  <a:srgbClr val="FF0000"/>
                </a:solidFill>
              </a:rPr>
              <a:t>(-</a:t>
            </a:r>
            <a:r>
              <a:rPr lang="en-US" b="1" dirty="0">
                <a:solidFill>
                  <a:srgbClr val="FF0000"/>
                </a:solidFill>
              </a:rPr>
              <a:t>5 for incorrect format)</a:t>
            </a:r>
            <a:r>
              <a:rPr lang="en-US" dirty="0"/>
              <a:t/>
            </a:r>
            <a:br>
              <a:rPr lang="en-US" dirty="0"/>
            </a:br>
            <a:endParaRPr lang="en-US" dirty="0"/>
          </a:p>
        </p:txBody>
      </p:sp>
    </p:spTree>
    <p:extLst>
      <p:ext uri="{BB962C8B-B14F-4D97-AF65-F5344CB8AC3E}">
        <p14:creationId xmlns:p14="http://schemas.microsoft.com/office/powerpoint/2010/main" val="224571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274638"/>
            <a:ext cx="10411968" cy="944562"/>
          </a:xfrm>
        </p:spPr>
        <p:txBody>
          <a:bodyPr/>
          <a:lstStyle/>
          <a:p>
            <a:pPr algn="ctr"/>
            <a:r>
              <a:rPr lang="en-US" dirty="0" smtClean="0">
                <a:solidFill>
                  <a:schemeClr val="accent2"/>
                </a:solidFill>
              </a:rPr>
              <a:t>Format </a:t>
            </a:r>
            <a:endParaRPr lang="en-US" dirty="0">
              <a:solidFill>
                <a:schemeClr val="accent2"/>
              </a:solidFill>
            </a:endParaRPr>
          </a:p>
        </p:txBody>
      </p:sp>
      <p:sp>
        <p:nvSpPr>
          <p:cNvPr id="3" name="Content Placeholder 2"/>
          <p:cNvSpPr>
            <a:spLocks noGrp="1"/>
          </p:cNvSpPr>
          <p:nvPr>
            <p:ph idx="1"/>
          </p:nvPr>
        </p:nvSpPr>
        <p:spPr>
          <a:xfrm>
            <a:off x="676656" y="1143000"/>
            <a:ext cx="10744200" cy="5334000"/>
          </a:xfrm>
        </p:spPr>
        <p:txBody>
          <a:bodyPr>
            <a:normAutofit/>
          </a:bodyPr>
          <a:lstStyle/>
          <a:p>
            <a:r>
              <a:rPr lang="en-US" dirty="0" smtClean="0"/>
              <a:t>Computers:</a:t>
            </a:r>
          </a:p>
          <a:p>
            <a:pPr lvl="1"/>
            <a:r>
              <a:rPr lang="en-US" b="1" dirty="0" smtClean="0">
                <a:solidFill>
                  <a:schemeClr val="accent2"/>
                </a:solidFill>
              </a:rPr>
              <a:t>MS WORD</a:t>
            </a:r>
          </a:p>
          <a:p>
            <a:pPr lvl="2"/>
            <a:r>
              <a:rPr lang="en-US" dirty="0" smtClean="0"/>
              <a:t>FONT: TIMES NEW ROMAN</a:t>
            </a:r>
          </a:p>
          <a:p>
            <a:pPr lvl="2"/>
            <a:r>
              <a:rPr lang="en-US" dirty="0" smtClean="0"/>
              <a:t>SIZE: 12</a:t>
            </a:r>
          </a:p>
          <a:p>
            <a:pPr lvl="2"/>
            <a:r>
              <a:rPr lang="en-US" dirty="0" smtClean="0"/>
              <a:t>LINE SPACING: DOUBLE</a:t>
            </a:r>
          </a:p>
          <a:p>
            <a:pPr lvl="2"/>
            <a:r>
              <a:rPr lang="en-US" dirty="0" smtClean="0"/>
              <a:t>1 INCH MARGINS </a:t>
            </a:r>
            <a:endParaRPr lang="en-US" dirty="0"/>
          </a:p>
          <a:p>
            <a:pPr lvl="1"/>
            <a:r>
              <a:rPr lang="en-US" dirty="0" smtClean="0"/>
              <a:t>USE google docs or a USB to save your work.</a:t>
            </a:r>
          </a:p>
          <a:p>
            <a:pPr lvl="1"/>
            <a:r>
              <a:rPr lang="en-US" b="1" u="sng" dirty="0" smtClean="0">
                <a:solidFill>
                  <a:schemeClr val="accent2"/>
                </a:solidFill>
              </a:rPr>
              <a:t>NO TYPING ON YOUR PHONE!!!!</a:t>
            </a:r>
          </a:p>
          <a:p>
            <a:r>
              <a:rPr lang="en-US" dirty="0" smtClean="0"/>
              <a:t>If you write your essay, be prepared to write over several times—come up after each paragraph to get checked to avoid errors. </a:t>
            </a:r>
          </a:p>
          <a:p>
            <a:r>
              <a:rPr lang="en-US" b="1" dirty="0" smtClean="0">
                <a:solidFill>
                  <a:schemeClr val="accent2"/>
                </a:solidFill>
              </a:rPr>
              <a:t>-5 for incorrect format.</a:t>
            </a:r>
            <a:endParaRPr lang="en-US" b="1" dirty="0" smtClean="0">
              <a:solidFill>
                <a:schemeClr val="accent2"/>
              </a:solidFill>
            </a:endParaRPr>
          </a:p>
        </p:txBody>
      </p:sp>
    </p:spTree>
    <p:extLst>
      <p:ext uri="{BB962C8B-B14F-4D97-AF65-F5344CB8AC3E}">
        <p14:creationId xmlns:p14="http://schemas.microsoft.com/office/powerpoint/2010/main" val="3854124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436</Words>
  <Application>Microsoft Office PowerPoint</Application>
  <PresentationFormat>Widescreen</PresentationFormat>
  <Paragraphs>195</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Georgia</vt:lpstr>
      <vt:lpstr>Symbol</vt:lpstr>
      <vt:lpstr>Times New Roman</vt:lpstr>
      <vt:lpstr>Office Theme</vt:lpstr>
      <vt:lpstr>DO NOW: ORGANIZE!</vt:lpstr>
      <vt:lpstr>Task: Extended Essay An enduring issue is an issue that exists across time. It is one that many societies have attempted to address with varying degrees of success. </vt:lpstr>
      <vt:lpstr>PowerPoint Presentation</vt:lpstr>
      <vt:lpstr>STEP 1: Choose an ENDURING ISSUE for your essay   The enduring issue I will be writing about in my essay is   -CULTURAL DIFFUSION -HUMAN RIGHTS -IMPACT OF ENVIRONMENT ON HUMANS -POWER -SCARCITY  -TECHNOLOGY   The definition of this enduring issue is ___________________________________________________________________ ______________________________________________________________________________________________________________________________________</vt:lpstr>
      <vt:lpstr>STEP 2: Choose a MINIMUM OF 5 documents from PART 1. The documents must come from AT LEAST ONE of each ancient civilization you learned about.   LIST THE TITLE OF THE HANDOUTS/DOCUMENTS YOU WILL USE FOR EACH CIVILIZATION – YOU must have a handout for each civilization!  </vt:lpstr>
      <vt:lpstr>PowerPoint Presentation</vt:lpstr>
      <vt:lpstr>YOUR ENDURING ISSUE, EI DEFINITION, AND DOCUMENTS MUST BE APPROVED BEFORE YOU WRITE YOUR ESSAY.  There will be a -5 point penalty for every day your project is submitted late!   BE PREPARED TO WRITE MULTIPLE DRAFTS AND CHECK IN DAILY.    YOU MUST HAVE A USB OR GOOGLE DOCS AVAILABLE EVERYDAY IN CLASS TO ACCESS YOUR ESSAY, REVISE, AND SAVE. </vt:lpstr>
      <vt:lpstr>Essay format  Font-Times New Roman Font Size – 12 Line Spacing – double   (-5 for incorrect format) </vt:lpstr>
      <vt:lpstr>Format </vt:lpstr>
      <vt:lpstr>PowerPoint Presentation</vt:lpstr>
      <vt:lpstr>PowerPoint Presentation</vt:lpstr>
      <vt:lpstr>PowerPoint Presentation</vt:lpstr>
      <vt:lpstr>PowerPoint Presentation</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ORGANIZE!</dc:title>
  <dc:creator>noelle sarno</dc:creator>
  <cp:lastModifiedBy>teacher</cp:lastModifiedBy>
  <cp:revision>12</cp:revision>
  <dcterms:created xsi:type="dcterms:W3CDTF">2019-12-06T12:32:02Z</dcterms:created>
  <dcterms:modified xsi:type="dcterms:W3CDTF">2019-12-13T12:03:32Z</dcterms:modified>
</cp:coreProperties>
</file>