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93F49C-BB6A-4146-9DD3-141D4AE32252}"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49572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3F49C-BB6A-4146-9DD3-141D4AE32252}"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220503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3F49C-BB6A-4146-9DD3-141D4AE32252}"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275509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3F49C-BB6A-4146-9DD3-141D4AE32252}"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41656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93F49C-BB6A-4146-9DD3-141D4AE32252}"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272917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93F49C-BB6A-4146-9DD3-141D4AE32252}"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36306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3F49C-BB6A-4146-9DD3-141D4AE32252}"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5674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93F49C-BB6A-4146-9DD3-141D4AE32252}"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231952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3F49C-BB6A-4146-9DD3-141D4AE32252}"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347688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3F49C-BB6A-4146-9DD3-141D4AE32252}"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176367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3F49C-BB6A-4146-9DD3-141D4AE32252}"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49E3A-4DDF-473A-BADC-E8BE493AA0F5}" type="slidenum">
              <a:rPr lang="en-US" smtClean="0"/>
              <a:t>‹#›</a:t>
            </a:fld>
            <a:endParaRPr lang="en-US"/>
          </a:p>
        </p:txBody>
      </p:sp>
    </p:spTree>
    <p:extLst>
      <p:ext uri="{BB962C8B-B14F-4D97-AF65-F5344CB8AC3E}">
        <p14:creationId xmlns:p14="http://schemas.microsoft.com/office/powerpoint/2010/main" val="319109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3F49C-BB6A-4146-9DD3-141D4AE32252}" type="datetimeFigureOut">
              <a:rPr lang="en-US" smtClean="0"/>
              <a:t>9/24/2019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49E3A-4DDF-473A-BADC-E8BE493AA0F5}" type="slidenum">
              <a:rPr lang="en-US" smtClean="0"/>
              <a:t>‹#›</a:t>
            </a:fld>
            <a:endParaRPr lang="en-US"/>
          </a:p>
        </p:txBody>
      </p:sp>
    </p:spTree>
    <p:extLst>
      <p:ext uri="{BB962C8B-B14F-4D97-AF65-F5344CB8AC3E}">
        <p14:creationId xmlns:p14="http://schemas.microsoft.com/office/powerpoint/2010/main" val="788623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dirty="0" smtClean="0"/>
              <a:t>Exam Review</a:t>
            </a:r>
            <a:endParaRPr lang="en-US" dirty="0"/>
          </a:p>
        </p:txBody>
      </p:sp>
    </p:spTree>
    <p:extLst>
      <p:ext uri="{BB962C8B-B14F-4D97-AF65-F5344CB8AC3E}">
        <p14:creationId xmlns:p14="http://schemas.microsoft.com/office/powerpoint/2010/main" val="2347011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the test look for Stimulus Questions</a:t>
            </a:r>
            <a:endParaRPr lang="en-US" dirty="0"/>
          </a:p>
        </p:txBody>
      </p:sp>
      <p:sp>
        <p:nvSpPr>
          <p:cNvPr id="3" name="Content Placeholder 2"/>
          <p:cNvSpPr>
            <a:spLocks noGrp="1"/>
          </p:cNvSpPr>
          <p:nvPr>
            <p:ph sz="half" idx="1"/>
          </p:nvPr>
        </p:nvSpPr>
        <p:spPr>
          <a:xfrm>
            <a:off x="457200" y="1600200"/>
            <a:ext cx="8305800" cy="4876800"/>
          </a:xfrm>
        </p:spPr>
        <p:txBody>
          <a:bodyPr>
            <a:normAutofit lnSpcReduction="10000"/>
          </a:bodyPr>
          <a:lstStyle/>
          <a:p>
            <a:r>
              <a:rPr lang="en-US" dirty="0" smtClean="0"/>
              <a:t>Question 1 – one document in a form of a quote or picture asking about context</a:t>
            </a:r>
          </a:p>
          <a:p>
            <a:pPr lvl="1"/>
            <a:r>
              <a:rPr lang="en-US" dirty="0" smtClean="0">
                <a:solidFill>
                  <a:srgbClr val="C00000"/>
                </a:solidFill>
              </a:rPr>
              <a:t>Historical circumstance OR Geographic context</a:t>
            </a:r>
          </a:p>
          <a:p>
            <a:r>
              <a:rPr lang="en-US" dirty="0" smtClean="0"/>
              <a:t>Question 2 – a second document in a form of a quote or picture</a:t>
            </a:r>
          </a:p>
          <a:p>
            <a:pPr lvl="1"/>
            <a:r>
              <a:rPr lang="en-US" dirty="0" smtClean="0">
                <a:solidFill>
                  <a:srgbClr val="C00000"/>
                </a:solidFill>
              </a:rPr>
              <a:t>Bias, point of view, audience OR purpose</a:t>
            </a:r>
          </a:p>
          <a:p>
            <a:r>
              <a:rPr lang="en-US" dirty="0" smtClean="0"/>
              <a:t>Question 2- both document 1 and 2 used together</a:t>
            </a:r>
          </a:p>
          <a:p>
            <a:pPr lvl="1"/>
            <a:r>
              <a:rPr lang="en-US" dirty="0" smtClean="0"/>
              <a:t>Answer MUST USE EVIDENCE FROM BOTH DOCUMENTS</a:t>
            </a:r>
          </a:p>
          <a:p>
            <a:pPr lvl="1"/>
            <a:r>
              <a:rPr lang="en-US" dirty="0" smtClean="0">
                <a:solidFill>
                  <a:srgbClr val="C00000"/>
                </a:solidFill>
              </a:rPr>
              <a:t>Cause and effect, comparison (similarity or difference) OR turning point</a:t>
            </a:r>
          </a:p>
          <a:p>
            <a:pPr lvl="2"/>
            <a:r>
              <a:rPr lang="en-US" dirty="0" smtClean="0">
                <a:solidFill>
                  <a:srgbClr val="C00000"/>
                </a:solidFill>
              </a:rPr>
              <a:t>IDENTIFY </a:t>
            </a:r>
          </a:p>
          <a:p>
            <a:pPr lvl="2"/>
            <a:r>
              <a:rPr lang="en-US" dirty="0" smtClean="0">
                <a:solidFill>
                  <a:srgbClr val="C00000"/>
                </a:solidFill>
              </a:rPr>
              <a:t>EXPLAIN</a:t>
            </a:r>
          </a:p>
          <a:p>
            <a:pPr marL="457200" lvl="1" indent="0">
              <a:buNone/>
            </a:pPr>
            <a:endParaRPr lang="en-US" dirty="0" smtClean="0"/>
          </a:p>
        </p:txBody>
      </p:sp>
    </p:spTree>
    <p:extLst>
      <p:ext uri="{BB962C8B-B14F-4D97-AF65-F5344CB8AC3E}">
        <p14:creationId xmlns:p14="http://schemas.microsoft.com/office/powerpoint/2010/main" val="1292887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Document 1: </a:t>
            </a:r>
            <a:endParaRPr lang="en-US" dirty="0"/>
          </a:p>
        </p:txBody>
      </p:sp>
      <p:sp>
        <p:nvSpPr>
          <p:cNvPr id="4" name="Content Placeholder 3"/>
          <p:cNvSpPr>
            <a:spLocks noGrp="1"/>
          </p:cNvSpPr>
          <p:nvPr>
            <p:ph sz="half" idx="2"/>
          </p:nvPr>
        </p:nvSpPr>
        <p:spPr>
          <a:xfrm>
            <a:off x="381000" y="4267200"/>
            <a:ext cx="8534400" cy="2316163"/>
          </a:xfrm>
        </p:spPr>
        <p:txBody>
          <a:bodyPr>
            <a:normAutofit/>
          </a:bodyPr>
          <a:lstStyle/>
          <a:p>
            <a:r>
              <a:rPr lang="en-US" b="1" dirty="0"/>
              <a:t>Geographic context: </a:t>
            </a:r>
            <a:r>
              <a:rPr lang="en-US" dirty="0"/>
              <a:t>where this historical development is taking place, and why it is taking place there.</a:t>
            </a:r>
          </a:p>
          <a:p>
            <a:pPr marL="0" indent="0">
              <a:buNone/>
            </a:pPr>
            <a:r>
              <a:rPr lang="en-US" b="1" dirty="0" smtClean="0"/>
              <a:t>1</a:t>
            </a:r>
            <a:r>
              <a:rPr lang="en-US" b="1" dirty="0"/>
              <a:t>. Using document 1, explain how the geographic context for the historical development shown on this map.</a:t>
            </a:r>
            <a:endParaRPr lang="en-US" dirty="0"/>
          </a:p>
          <a:p>
            <a:endParaRPr lang="en-US" dirty="0"/>
          </a:p>
        </p:txBody>
      </p:sp>
      <p:pic>
        <p:nvPicPr>
          <p:cNvPr id="5" name="clipImage" descr="https://screenshotscdn.firefoxusercontent.com/images/1b660a38-ff7f-4c2e-a5b7-5621dbfdefed.png"/>
          <p:cNvPicPr>
            <a:picLocks noGrp="1"/>
          </p:cNvPicPr>
          <p:nvPr>
            <p:ph sz="half" idx="1"/>
          </p:nvPr>
        </p:nvPicPr>
        <p:blipFill>
          <a:blip r:embed="rId2"/>
          <a:srcRect/>
          <a:stretch>
            <a:fillRect/>
          </a:stretch>
        </p:blipFill>
        <p:spPr bwMode="auto">
          <a:xfrm>
            <a:off x="1219200" y="838200"/>
            <a:ext cx="6477000" cy="3200400"/>
          </a:xfrm>
          <a:prstGeom prst="rect">
            <a:avLst/>
          </a:prstGeom>
          <a:noFill/>
          <a:ln w="9525">
            <a:noFill/>
            <a:miter lim="800000"/>
            <a:headEnd/>
            <a:tailEnd/>
          </a:ln>
        </p:spPr>
      </p:pic>
    </p:spTree>
    <p:extLst>
      <p:ext uri="{BB962C8B-B14F-4D97-AF65-F5344CB8AC3E}">
        <p14:creationId xmlns:p14="http://schemas.microsoft.com/office/powerpoint/2010/main" val="218267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2700" b="1" dirty="0"/>
              <a:t> </a:t>
            </a:r>
            <a:r>
              <a:rPr lang="en-US" sz="2700" b="1" dirty="0" smtClean="0"/>
              <a:t>DOCUMENT 2</a:t>
            </a:r>
            <a:r>
              <a:rPr lang="en-US" sz="2700" b="1" dirty="0"/>
              <a:t>:</a:t>
            </a:r>
            <a:r>
              <a:rPr lang="en-US" sz="2700" dirty="0"/>
              <a:t>  Source: William Howells, Back of History, </a:t>
            </a:r>
            <a:r>
              <a:rPr lang="en-US" sz="2700" dirty="0" err="1"/>
              <a:t>Doubleay</a:t>
            </a:r>
            <a:r>
              <a:rPr lang="en-US" sz="2700" dirty="0"/>
              <a:t> &amp; Co. writing about the “Neolithic Age.”</a:t>
            </a:r>
            <a:r>
              <a:rPr lang="en-US" dirty="0"/>
              <a:t/>
            </a:r>
            <a:br>
              <a:rPr lang="en-US" dirty="0"/>
            </a:br>
            <a:endParaRPr lang="en-US" dirty="0"/>
          </a:p>
        </p:txBody>
      </p:sp>
      <p:sp>
        <p:nvSpPr>
          <p:cNvPr id="3" name="Content Placeholder 2"/>
          <p:cNvSpPr>
            <a:spLocks noGrp="1"/>
          </p:cNvSpPr>
          <p:nvPr>
            <p:ph idx="1"/>
          </p:nvPr>
        </p:nvSpPr>
        <p:spPr>
          <a:xfrm>
            <a:off x="152400" y="1143000"/>
            <a:ext cx="8686800" cy="5486399"/>
          </a:xfrm>
        </p:spPr>
        <p:txBody>
          <a:bodyPr>
            <a:normAutofit fontScale="70000" lnSpcReduction="20000"/>
          </a:bodyPr>
          <a:lstStyle/>
          <a:p>
            <a:pPr marL="0" indent="0">
              <a:buNone/>
            </a:pPr>
            <a:r>
              <a:rPr lang="en-US" dirty="0"/>
              <a:t>Then, about 6000 B.C., and somewhere in the Near East (as far as we know), the Neolithic way of life began. It is still called “Neolithic” (New Stone Age, as Mesolithic means Middle, and Paleolithic means Old Stone Age), because the older anthropologists saw everything in the light of stonework, and thought of this “period” as the age of polished stone axes. But it means, rather, a state of culture in which food is planted and bred, not hunted and gathered — in which food is domesticated, not wild.   If we had to choose the greatest single change in human history right up to the present, this would be it. I mean, of course, a change by cultural evolution, as distinct from a biological change like standing erect, or gradually becoming able to use culture and language in the first place. And I do not mean that the change was sudden, or dramatic to those who were changing, as though a light were being switched on. It was dramatic, but long after, in its consequences, because everything else we have achieved flowed out of this as a beginning. . . </a:t>
            </a:r>
            <a:endParaRPr lang="en-US" dirty="0" smtClean="0"/>
          </a:p>
          <a:p>
            <a:pPr marL="0" indent="0">
              <a:buNone/>
            </a:pPr>
            <a:endParaRPr lang="en-US" dirty="0" smtClean="0"/>
          </a:p>
          <a:p>
            <a:pPr marL="0" indent="0">
              <a:buNone/>
            </a:pPr>
            <a:r>
              <a:rPr lang="en-US" b="1" dirty="0"/>
              <a:t>2. Using document 2, identify William Howell’s point of view of the Neolithic Revolution </a:t>
            </a: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22132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639762"/>
          </a:xfrm>
        </p:spPr>
        <p:txBody>
          <a:bodyPr>
            <a:noAutofit/>
          </a:bodyPr>
          <a:lstStyle/>
          <a:p>
            <a:r>
              <a:rPr lang="en-US" sz="3200" b="1" dirty="0"/>
              <a:t>Use both Documents 1 and 2 to answer the questions below. </a:t>
            </a:r>
            <a:endParaRPr lang="en-US" sz="3200" dirty="0"/>
          </a:p>
        </p:txBody>
      </p:sp>
      <p:sp>
        <p:nvSpPr>
          <p:cNvPr id="3" name="Content Placeholder 2"/>
          <p:cNvSpPr>
            <a:spLocks noGrp="1"/>
          </p:cNvSpPr>
          <p:nvPr>
            <p:ph idx="1"/>
          </p:nvPr>
        </p:nvSpPr>
        <p:spPr>
          <a:xfrm>
            <a:off x="4419600" y="1219200"/>
            <a:ext cx="4114800" cy="3429000"/>
          </a:xfrm>
        </p:spPr>
        <p:txBody>
          <a:bodyPr>
            <a:normAutofit fontScale="40000" lnSpcReduction="20000"/>
          </a:bodyPr>
          <a:lstStyle/>
          <a:p>
            <a:pPr marL="0" indent="0">
              <a:buNone/>
            </a:pPr>
            <a:r>
              <a:rPr lang="en-US" dirty="0" smtClean="0"/>
              <a:t>Then, about 6000 B.C., and somewhere in the Near East (as far as we know), the Neolithic way of life began. It is still called “Neolithic” (New Stone Age, as Mesolithic means Middle, and Paleolithic means Old Stone Age), because the older anthropologists saw everything in the light of stonework, and thought of this “period” as the age of polished stone axes. But it means, rather, a state of culture in which food is planted and bred, not hunted and gathered — in which food is domesticated, not wild.   If we had to choose the greatest single change in human history right up to the present, this would be it. I mean, of course, a change by cultural evolution, as distinct from a biological change like standing erect, or gradually becoming able to use culture and language in the first place. And I do not mean that the change was sudden, or dramatic to those who were changing, as though a light were being switched on. It was dramatic, but long after, in its consequences, because everything else we have achieved flowed out of this as a beginning. . . </a:t>
            </a:r>
          </a:p>
          <a:p>
            <a:endParaRPr lang="en-US" dirty="0"/>
          </a:p>
        </p:txBody>
      </p:sp>
      <p:pic>
        <p:nvPicPr>
          <p:cNvPr id="4" name="clipImage" descr="https://screenshotscdn.firefoxusercontent.com/images/1b660a38-ff7f-4c2e-a5b7-5621dbfdefed.png"/>
          <p:cNvPicPr/>
          <p:nvPr/>
        </p:nvPicPr>
        <p:blipFill>
          <a:blip r:embed="rId2"/>
          <a:srcRect/>
          <a:stretch>
            <a:fillRect/>
          </a:stretch>
        </p:blipFill>
        <p:spPr bwMode="auto">
          <a:xfrm>
            <a:off x="457200" y="1100091"/>
            <a:ext cx="3886200" cy="3505200"/>
          </a:xfrm>
          <a:prstGeom prst="rect">
            <a:avLst/>
          </a:prstGeom>
          <a:noFill/>
          <a:ln w="9525">
            <a:noFill/>
            <a:miter lim="800000"/>
            <a:headEnd/>
            <a:tailEnd/>
          </a:ln>
        </p:spPr>
      </p:pic>
      <p:sp>
        <p:nvSpPr>
          <p:cNvPr id="5" name="Rectangle 4"/>
          <p:cNvSpPr/>
          <p:nvPr/>
        </p:nvSpPr>
        <p:spPr>
          <a:xfrm>
            <a:off x="277427" y="4572000"/>
            <a:ext cx="8763000" cy="2554545"/>
          </a:xfrm>
          <a:prstGeom prst="rect">
            <a:avLst/>
          </a:prstGeom>
        </p:spPr>
        <p:txBody>
          <a:bodyPr wrap="square">
            <a:spAutoFit/>
          </a:bodyPr>
          <a:lstStyle/>
          <a:p>
            <a:r>
              <a:rPr lang="en-US" sz="1600" b="1" dirty="0"/>
              <a:t>Turning point: </a:t>
            </a:r>
            <a:r>
              <a:rPr lang="en-US" sz="1600" dirty="0"/>
              <a:t>a major event, idea, or historical development that brings about significant change. It can be local, regional, national, or global. </a:t>
            </a:r>
          </a:p>
          <a:p>
            <a:r>
              <a:rPr lang="en-US" sz="1600" dirty="0"/>
              <a:t> </a:t>
            </a:r>
          </a:p>
          <a:p>
            <a:r>
              <a:rPr lang="en-US" sz="1600" b="1" dirty="0"/>
              <a:t>3a. Identify a turning point associated with the historical developments related to both documents 1 and 2</a:t>
            </a:r>
            <a:r>
              <a:rPr lang="en-US" sz="1600" b="1" dirty="0" smtClean="0"/>
              <a:t>.</a:t>
            </a:r>
          </a:p>
          <a:p>
            <a:endParaRPr lang="en-US" sz="1600" b="1" dirty="0" smtClean="0"/>
          </a:p>
          <a:p>
            <a:r>
              <a:rPr lang="en-US" sz="1600" b="1" dirty="0"/>
              <a:t>3b. Explain why the historical developments and events associated with these documents are considered a turning point. Be sure to use evidence from both documents 1 &amp; 2 in your response. </a:t>
            </a:r>
            <a:endParaRPr lang="en-US" sz="1600" dirty="0"/>
          </a:p>
          <a:p>
            <a:r>
              <a:rPr lang="en-US" sz="1600" b="1" dirty="0"/>
              <a:t> </a:t>
            </a:r>
            <a:endParaRPr lang="en-US" sz="1600" dirty="0"/>
          </a:p>
          <a:p>
            <a:endParaRPr lang="en-US" sz="1600" dirty="0"/>
          </a:p>
        </p:txBody>
      </p:sp>
    </p:spTree>
    <p:extLst>
      <p:ext uri="{BB962C8B-B14F-4D97-AF65-F5344CB8AC3E}">
        <p14:creationId xmlns:p14="http://schemas.microsoft.com/office/powerpoint/2010/main" val="677471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Reflection</a:t>
            </a:r>
            <a:endParaRPr lang="en-US" dirty="0"/>
          </a:p>
        </p:txBody>
      </p:sp>
      <p:sp>
        <p:nvSpPr>
          <p:cNvPr id="3" name="Content Placeholder 2"/>
          <p:cNvSpPr>
            <a:spLocks noGrp="1"/>
          </p:cNvSpPr>
          <p:nvPr>
            <p:ph idx="1"/>
          </p:nvPr>
        </p:nvSpPr>
        <p:spPr/>
        <p:txBody>
          <a:bodyPr/>
          <a:lstStyle/>
          <a:p>
            <a:r>
              <a:rPr lang="en-US" dirty="0" smtClean="0"/>
              <a:t>This review was </a:t>
            </a:r>
          </a:p>
          <a:p>
            <a:pPr lvl="1">
              <a:buFont typeface="Wingdings" panose="05000000000000000000" pitchFamily="2" charset="2"/>
              <a:buChar char="q"/>
            </a:pPr>
            <a:r>
              <a:rPr lang="en-US" dirty="0" smtClean="0"/>
              <a:t>Helpful</a:t>
            </a:r>
          </a:p>
          <a:p>
            <a:pPr lvl="1">
              <a:buFont typeface="Wingdings" panose="05000000000000000000" pitchFamily="2" charset="2"/>
              <a:buChar char="q"/>
            </a:pPr>
            <a:r>
              <a:rPr lang="en-US" dirty="0" smtClean="0"/>
              <a:t>Somewhat helpful</a:t>
            </a:r>
          </a:p>
          <a:p>
            <a:pPr lvl="1">
              <a:buFont typeface="Wingdings" panose="05000000000000000000" pitchFamily="2" charset="2"/>
              <a:buChar char="q"/>
            </a:pPr>
            <a:r>
              <a:rPr lang="en-US" smtClean="0"/>
              <a:t>Confusing</a:t>
            </a:r>
          </a:p>
          <a:p>
            <a:pPr marL="457200" lvl="1" indent="0">
              <a:buNone/>
            </a:pPr>
            <a:endParaRPr lang="en-US" dirty="0" smtClean="0"/>
          </a:p>
          <a:p>
            <a:r>
              <a:rPr lang="en-US" dirty="0" smtClean="0"/>
              <a:t>Questions I still have are…</a:t>
            </a:r>
          </a:p>
        </p:txBody>
      </p:sp>
    </p:spTree>
    <p:extLst>
      <p:ext uri="{BB962C8B-B14F-4D97-AF65-F5344CB8AC3E}">
        <p14:creationId xmlns:p14="http://schemas.microsoft.com/office/powerpoint/2010/main" val="4108187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Organization</a:t>
            </a:r>
            <a:endParaRPr lang="en-US" dirty="0"/>
          </a:p>
        </p:txBody>
      </p:sp>
      <p:sp>
        <p:nvSpPr>
          <p:cNvPr id="3" name="Content Placeholder 2"/>
          <p:cNvSpPr>
            <a:spLocks noGrp="1"/>
          </p:cNvSpPr>
          <p:nvPr>
            <p:ph idx="1"/>
          </p:nvPr>
        </p:nvSpPr>
        <p:spPr/>
        <p:txBody>
          <a:bodyPr/>
          <a:lstStyle/>
          <a:p>
            <a:r>
              <a:rPr lang="en-US" dirty="0" smtClean="0"/>
              <a:t>Take 5 minutes to organize your handouts &amp; notes</a:t>
            </a:r>
          </a:p>
          <a:p>
            <a:pPr lvl="1"/>
            <a:r>
              <a:rPr lang="en-US" dirty="0" smtClean="0"/>
              <a:t>Introduction to History</a:t>
            </a:r>
          </a:p>
          <a:p>
            <a:pPr lvl="1"/>
            <a:r>
              <a:rPr lang="en-US" dirty="0" smtClean="0"/>
              <a:t>Culture</a:t>
            </a:r>
          </a:p>
          <a:p>
            <a:pPr lvl="1"/>
            <a:r>
              <a:rPr lang="en-US" dirty="0" smtClean="0"/>
              <a:t>Neolithic Revolution</a:t>
            </a:r>
          </a:p>
          <a:p>
            <a:pPr lvl="1"/>
            <a:r>
              <a:rPr lang="en-US" dirty="0" smtClean="0"/>
              <a:t>Civilizations</a:t>
            </a:r>
          </a:p>
          <a:p>
            <a:pPr lvl="1"/>
            <a:r>
              <a:rPr lang="en-US" dirty="0" smtClean="0"/>
              <a:t>River Valleys</a:t>
            </a:r>
          </a:p>
          <a:p>
            <a:pPr lvl="1"/>
            <a:r>
              <a:rPr lang="en-US" dirty="0" smtClean="0"/>
              <a:t>Hammurabi </a:t>
            </a:r>
            <a:endParaRPr lang="en-US" dirty="0"/>
          </a:p>
        </p:txBody>
      </p:sp>
    </p:spTree>
    <p:extLst>
      <p:ext uri="{BB962C8B-B14F-4D97-AF65-F5344CB8AC3E}">
        <p14:creationId xmlns:p14="http://schemas.microsoft.com/office/powerpoint/2010/main" val="253708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Read directions </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Your exam will consist of multiple choice questions and short answer constructed response questions (document questions). </a:t>
            </a:r>
            <a:endParaRPr lang="en-US" dirty="0"/>
          </a:p>
          <a:p>
            <a:endParaRPr lang="en-US" dirty="0"/>
          </a:p>
          <a:p>
            <a:r>
              <a:rPr lang="en-US" b="1" dirty="0"/>
              <a:t>Please use the study guide questions below to help prepare you for the exam.  If you </a:t>
            </a:r>
            <a:r>
              <a:rPr lang="en-US" b="1" u="sng" dirty="0">
                <a:solidFill>
                  <a:srgbClr val="FF0000"/>
                </a:solidFill>
              </a:rPr>
              <a:t>complete </a:t>
            </a:r>
            <a:r>
              <a:rPr lang="en-US" sz="4500" b="1" u="sng" dirty="0">
                <a:solidFill>
                  <a:srgbClr val="FF0000"/>
                </a:solidFill>
              </a:rPr>
              <a:t>ALL</a:t>
            </a:r>
            <a:r>
              <a:rPr lang="en-US" b="1" u="sng" dirty="0">
                <a:solidFill>
                  <a:srgbClr val="FF0000"/>
                </a:solidFill>
              </a:rPr>
              <a:t> questions on a SEPARATE sheet (loose leaf, typed, index cards, etc.)</a:t>
            </a:r>
            <a:r>
              <a:rPr lang="en-US" b="1" dirty="0">
                <a:solidFill>
                  <a:srgbClr val="FF0000"/>
                </a:solidFill>
              </a:rPr>
              <a:t> </a:t>
            </a:r>
            <a:endParaRPr lang="en-US" dirty="0">
              <a:solidFill>
                <a:srgbClr val="FF0000"/>
              </a:solidFill>
            </a:endParaRPr>
          </a:p>
          <a:p>
            <a:pPr marL="0" indent="0">
              <a:buNone/>
            </a:pPr>
            <a:r>
              <a:rPr lang="en-US" b="1" dirty="0"/>
              <a:t> </a:t>
            </a:r>
            <a:endParaRPr lang="en-US" dirty="0"/>
          </a:p>
          <a:p>
            <a:r>
              <a:rPr lang="en-US" b="1" dirty="0"/>
              <a:t>You will receive 5 points towards your exam.  </a:t>
            </a:r>
            <a:r>
              <a:rPr lang="en-US" b="1" u="sng" dirty="0"/>
              <a:t>All questions</a:t>
            </a:r>
            <a:r>
              <a:rPr lang="en-US" b="1" dirty="0"/>
              <a:t> must be answered </a:t>
            </a:r>
            <a:r>
              <a:rPr lang="en-US" b="1" u="sng" dirty="0"/>
              <a:t>accurately</a:t>
            </a:r>
            <a:r>
              <a:rPr lang="en-US" b="1" dirty="0"/>
              <a:t> to receive credit.  There will be </a:t>
            </a:r>
            <a:r>
              <a:rPr lang="en-US" b="1" u="sng" dirty="0">
                <a:solidFill>
                  <a:srgbClr val="FF0000"/>
                </a:solidFill>
              </a:rPr>
              <a:t>no partial credit</a:t>
            </a:r>
            <a:r>
              <a:rPr lang="en-US" b="1" dirty="0">
                <a:solidFill>
                  <a:srgbClr val="FF0000"/>
                </a:solidFill>
              </a:rPr>
              <a:t> </a:t>
            </a:r>
            <a:r>
              <a:rPr lang="en-US" b="1" dirty="0"/>
              <a:t>given. It is important that you check in with us prior to the exam and completing the review sheet if you do not understand a question below.</a:t>
            </a:r>
            <a:endParaRPr lang="en-US" dirty="0"/>
          </a:p>
          <a:p>
            <a:endParaRPr lang="en-US" dirty="0"/>
          </a:p>
          <a:p>
            <a:r>
              <a:rPr lang="en-US" b="1" dirty="0"/>
              <a:t>Use your handouts and notes to answer the questions. </a:t>
            </a:r>
            <a:r>
              <a:rPr lang="en-US" b="1" u="sng" dirty="0">
                <a:solidFill>
                  <a:srgbClr val="FF0000"/>
                </a:solidFill>
              </a:rPr>
              <a:t>DO NOT USE THE INTERNET</a:t>
            </a:r>
            <a:r>
              <a:rPr lang="en-US" b="1" dirty="0">
                <a:solidFill>
                  <a:srgbClr val="FF0000"/>
                </a:solidFill>
              </a:rPr>
              <a:t>. </a:t>
            </a:r>
            <a:r>
              <a:rPr lang="en-US" b="1" dirty="0"/>
              <a:t>Answers must pertain to what we learned in class.</a:t>
            </a:r>
            <a:endParaRPr lang="en-US" dirty="0"/>
          </a:p>
          <a:p>
            <a:endParaRPr lang="en-US" dirty="0"/>
          </a:p>
        </p:txBody>
      </p:sp>
    </p:spTree>
    <p:extLst>
      <p:ext uri="{BB962C8B-B14F-4D97-AF65-F5344CB8AC3E}">
        <p14:creationId xmlns:p14="http://schemas.microsoft.com/office/powerpoint/2010/main" val="69533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Skim Questions</a:t>
            </a:r>
            <a:endParaRPr lang="en-US" dirty="0"/>
          </a:p>
        </p:txBody>
      </p:sp>
      <p:sp>
        <p:nvSpPr>
          <p:cNvPr id="3" name="Content Placeholder 2"/>
          <p:cNvSpPr>
            <a:spLocks noGrp="1"/>
          </p:cNvSpPr>
          <p:nvPr>
            <p:ph idx="1"/>
          </p:nvPr>
        </p:nvSpPr>
        <p:spPr/>
        <p:txBody>
          <a:bodyPr/>
          <a:lstStyle/>
          <a:p>
            <a:r>
              <a:rPr lang="en-US" dirty="0" smtClean="0"/>
              <a:t>Read each question…</a:t>
            </a:r>
          </a:p>
          <a:p>
            <a:pPr lvl="1"/>
            <a:r>
              <a:rPr lang="en-US" dirty="0" smtClean="0"/>
              <a:t>Put a </a:t>
            </a:r>
            <a:r>
              <a:rPr lang="en-US" dirty="0" smtClean="0">
                <a:solidFill>
                  <a:srgbClr val="FF0000"/>
                </a:solidFill>
              </a:rPr>
              <a:t>? </a:t>
            </a:r>
            <a:r>
              <a:rPr lang="en-US" dirty="0" smtClean="0"/>
              <a:t>next to questions you are unsure how to answer or where to find the answer</a:t>
            </a:r>
            <a:endParaRPr lang="en-US" dirty="0" smtClean="0">
              <a:solidFill>
                <a:srgbClr val="FF0000"/>
              </a:solidFill>
            </a:endParaRPr>
          </a:p>
          <a:p>
            <a:pPr lvl="1"/>
            <a:r>
              <a:rPr lang="en-US" dirty="0" smtClean="0"/>
              <a:t>Ask teachers to clear up any misunderstandings before beginning</a:t>
            </a:r>
          </a:p>
        </p:txBody>
      </p:sp>
    </p:spTree>
    <p:extLst>
      <p:ext uri="{BB962C8B-B14F-4D97-AF65-F5344CB8AC3E}">
        <p14:creationId xmlns:p14="http://schemas.microsoft.com/office/powerpoint/2010/main" val="163447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Answer questions &amp; Study</a:t>
            </a:r>
            <a:endParaRPr lang="en-US" dirty="0"/>
          </a:p>
        </p:txBody>
      </p:sp>
      <p:sp>
        <p:nvSpPr>
          <p:cNvPr id="3" name="Content Placeholder 2"/>
          <p:cNvSpPr>
            <a:spLocks noGrp="1"/>
          </p:cNvSpPr>
          <p:nvPr>
            <p:ph idx="1"/>
          </p:nvPr>
        </p:nvSpPr>
        <p:spPr/>
        <p:txBody>
          <a:bodyPr/>
          <a:lstStyle/>
          <a:p>
            <a:r>
              <a:rPr lang="en-US" dirty="0" smtClean="0"/>
              <a:t>Answer each question THOROUGHLY</a:t>
            </a:r>
          </a:p>
          <a:p>
            <a:r>
              <a:rPr lang="en-US" dirty="0" smtClean="0"/>
              <a:t>STUDY AND READ EACH ANSWER SEVERAL TIMES</a:t>
            </a:r>
          </a:p>
        </p:txBody>
      </p:sp>
    </p:spTree>
    <p:extLst>
      <p:ext uri="{BB962C8B-B14F-4D97-AF65-F5344CB8AC3E}">
        <p14:creationId xmlns:p14="http://schemas.microsoft.com/office/powerpoint/2010/main" val="109237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How will the test look for Multiple Choice</a:t>
            </a:r>
            <a:endParaRPr lang="en-US" dirty="0"/>
          </a:p>
        </p:txBody>
      </p:sp>
      <p:sp>
        <p:nvSpPr>
          <p:cNvPr id="4" name="Content Placeholder 3"/>
          <p:cNvSpPr>
            <a:spLocks noGrp="1"/>
          </p:cNvSpPr>
          <p:nvPr>
            <p:ph sz="half" idx="1"/>
          </p:nvPr>
        </p:nvSpPr>
        <p:spPr>
          <a:xfrm>
            <a:off x="152400" y="1219200"/>
            <a:ext cx="6019800" cy="5486400"/>
          </a:xfrm>
        </p:spPr>
        <p:txBody>
          <a:bodyPr>
            <a:normAutofit fontScale="32500" lnSpcReduction="20000"/>
          </a:bodyPr>
          <a:lstStyle/>
          <a:p>
            <a:pPr marL="0" indent="0">
              <a:buNone/>
            </a:pPr>
            <a:r>
              <a:rPr lang="en-US" sz="4000" b="1" dirty="0"/>
              <a:t>. . . And with regard to my factual reporting of the events of the war I have made it a principle not to write down the first story that came my way, and not even to be guided by my own general impressions; either I was present myself at the events which I have described or else I heard of them from eye-witnesses whose reports I have checked with as much thoroughness as possible. Not that even so the truth was easy to discover: different eye-witnesses give different accounts of the same events, speaking out of partiality [favor] for one side or the other or else from imperfect memories. And it may well be that my history will seem less easy to read because of the absence in it of a romantic element. It will be enough for me, however, if these words of mine are judged useful by those who want to understand clearly the events which happened in the past and which (human nature being what it is) will, at some time or other and in much the same ways, be repeated in the future. My work is not a piece of writing designed to meet the taste of an immediate public, but was done to last for ever. . . . </a:t>
            </a:r>
            <a:endParaRPr lang="en-US" sz="4000" dirty="0" smtClean="0"/>
          </a:p>
          <a:p>
            <a:pPr marL="0" indent="0">
              <a:buNone/>
            </a:pPr>
            <a:r>
              <a:rPr lang="en-US" sz="4000" b="1" dirty="0"/>
              <a:t>	</a:t>
            </a:r>
            <a:r>
              <a:rPr lang="en-US" sz="4000" b="1" dirty="0" smtClean="0"/>
              <a:t>—</a:t>
            </a:r>
            <a:r>
              <a:rPr lang="en-US" sz="4000" b="1" dirty="0"/>
              <a:t>Thucydides: History of the Peloponnesian War </a:t>
            </a:r>
            <a:endParaRPr lang="en-US" sz="4000" dirty="0"/>
          </a:p>
          <a:p>
            <a:pPr marL="0" indent="0">
              <a:buNone/>
            </a:pPr>
            <a:endParaRPr lang="en-US" sz="4000" dirty="0"/>
          </a:p>
          <a:p>
            <a:pPr marL="0" indent="0">
              <a:buNone/>
            </a:pPr>
            <a:r>
              <a:rPr lang="en-US" sz="4000" b="1" dirty="0"/>
              <a:t>1. In this passage, Thucydides emphasizes his use of what kind of source? </a:t>
            </a:r>
            <a:endParaRPr lang="en-US" sz="4000" dirty="0"/>
          </a:p>
          <a:p>
            <a:pPr marL="0" indent="0">
              <a:buNone/>
            </a:pPr>
            <a:r>
              <a:rPr lang="en-US" sz="4000" dirty="0"/>
              <a:t>(1) principled </a:t>
            </a:r>
          </a:p>
          <a:p>
            <a:pPr marL="0" indent="0">
              <a:buNone/>
            </a:pPr>
            <a:r>
              <a:rPr lang="en-US" sz="4000" dirty="0"/>
              <a:t>(2) primary </a:t>
            </a:r>
          </a:p>
          <a:p>
            <a:pPr marL="0" indent="0">
              <a:buNone/>
            </a:pPr>
            <a:r>
              <a:rPr lang="en-US" sz="4000" dirty="0"/>
              <a:t>(3) foreign </a:t>
            </a:r>
          </a:p>
          <a:p>
            <a:pPr marL="0" indent="0">
              <a:buNone/>
            </a:pPr>
            <a:r>
              <a:rPr lang="en-US" sz="4000" dirty="0"/>
              <a:t>(4) secondary </a:t>
            </a:r>
            <a:endParaRPr lang="en-US" sz="4000" dirty="0" smtClean="0"/>
          </a:p>
          <a:p>
            <a:pPr marL="0" indent="0">
              <a:buNone/>
            </a:pPr>
            <a:endParaRPr lang="en-US" sz="4300" dirty="0" smtClean="0"/>
          </a:p>
          <a:p>
            <a:pPr marL="0" indent="0">
              <a:buNone/>
            </a:pPr>
            <a:r>
              <a:rPr lang="en-US" sz="4300" b="1" dirty="0"/>
              <a:t>2. According to Thucydides, what makes his job as a historian more difficult? </a:t>
            </a:r>
            <a:endParaRPr lang="en-US" sz="4300" dirty="0"/>
          </a:p>
          <a:p>
            <a:pPr marL="0" indent="0">
              <a:buNone/>
            </a:pPr>
            <a:r>
              <a:rPr lang="en-US" sz="4300" dirty="0"/>
              <a:t>(1) his failing memory </a:t>
            </a:r>
          </a:p>
          <a:p>
            <a:pPr marL="0" indent="0">
              <a:buNone/>
            </a:pPr>
            <a:r>
              <a:rPr lang="en-US" sz="4300" dirty="0"/>
              <a:t>(2) biases of eyewitness observers </a:t>
            </a:r>
          </a:p>
          <a:p>
            <a:pPr marL="0" indent="0">
              <a:buNone/>
            </a:pPr>
            <a:r>
              <a:rPr lang="en-US" sz="4300" dirty="0"/>
              <a:t>(3) lack of romantic elements </a:t>
            </a:r>
          </a:p>
          <a:p>
            <a:pPr marL="0" indent="0">
              <a:buNone/>
            </a:pPr>
            <a:r>
              <a:rPr lang="en-US" sz="4300" dirty="0"/>
              <a:t>(4) his desire to please the immediate public </a:t>
            </a:r>
          </a:p>
          <a:p>
            <a:pPr marL="0" indent="0">
              <a:buNone/>
            </a:pPr>
            <a:endParaRPr lang="en-US" sz="4000" dirty="0"/>
          </a:p>
          <a:p>
            <a:endParaRPr lang="en-US" dirty="0"/>
          </a:p>
        </p:txBody>
      </p:sp>
      <p:sp>
        <p:nvSpPr>
          <p:cNvPr id="5" name="Content Placeholder 4"/>
          <p:cNvSpPr>
            <a:spLocks noGrp="1"/>
          </p:cNvSpPr>
          <p:nvPr>
            <p:ph sz="half" idx="2"/>
          </p:nvPr>
        </p:nvSpPr>
        <p:spPr>
          <a:xfrm>
            <a:off x="6096000" y="1295400"/>
            <a:ext cx="2895600" cy="5410200"/>
          </a:xfrm>
        </p:spPr>
        <p:txBody>
          <a:bodyPr>
            <a:normAutofit fontScale="32500" lnSpcReduction="20000"/>
          </a:bodyPr>
          <a:lstStyle/>
          <a:p>
            <a:pPr marL="0" indent="0">
              <a:buNone/>
            </a:pPr>
            <a:endParaRPr lang="en-US" sz="5400" dirty="0" smtClean="0">
              <a:sym typeface="Wingdings" panose="05000000000000000000" pitchFamily="2" charset="2"/>
            </a:endParaRPr>
          </a:p>
          <a:p>
            <a:pPr marL="0" indent="0">
              <a:buNone/>
            </a:pPr>
            <a:endParaRPr lang="en-US" sz="5400" dirty="0">
              <a:sym typeface="Wingdings" panose="05000000000000000000" pitchFamily="2" charset="2"/>
            </a:endParaRPr>
          </a:p>
          <a:p>
            <a:pPr marL="0" indent="0">
              <a:buNone/>
            </a:pPr>
            <a:r>
              <a:rPr lang="en-US" sz="5400" b="1" dirty="0" smtClean="0">
                <a:solidFill>
                  <a:srgbClr val="C00000"/>
                </a:solidFill>
                <a:sym typeface="Wingdings" panose="05000000000000000000" pitchFamily="2" charset="2"/>
              </a:rPr>
              <a:t>Stimulus/Document (quote or photo)</a:t>
            </a: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r>
              <a:rPr lang="en-US" sz="5400" b="1" dirty="0" smtClean="0">
                <a:solidFill>
                  <a:srgbClr val="C00000"/>
                </a:solidFill>
                <a:sym typeface="Wingdings" panose="05000000000000000000" pitchFamily="2" charset="2"/>
              </a:rPr>
              <a:t> 1-3 Questions </a:t>
            </a:r>
            <a:r>
              <a:rPr lang="en-US" sz="5400" b="1" smtClean="0">
                <a:solidFill>
                  <a:srgbClr val="C00000"/>
                </a:solidFill>
                <a:sym typeface="Wingdings" panose="05000000000000000000" pitchFamily="2" charset="2"/>
              </a:rPr>
              <a:t>for </a:t>
            </a:r>
            <a:r>
              <a:rPr lang="en-US" sz="5400" b="1" smtClean="0">
                <a:solidFill>
                  <a:srgbClr val="C00000"/>
                </a:solidFill>
                <a:sym typeface="Wingdings" panose="05000000000000000000" pitchFamily="2" charset="2"/>
              </a:rPr>
              <a:t>the </a:t>
            </a:r>
            <a:r>
              <a:rPr lang="en-US" sz="5400" b="1" dirty="0" smtClean="0">
                <a:solidFill>
                  <a:srgbClr val="C00000"/>
                </a:solidFill>
                <a:sym typeface="Wingdings" panose="05000000000000000000" pitchFamily="2" charset="2"/>
              </a:rPr>
              <a:t>quote/photo</a:t>
            </a:r>
          </a:p>
          <a:p>
            <a:pPr marL="0" indent="0">
              <a:buNone/>
            </a:pPr>
            <a:endParaRPr lang="en-US" sz="5400" b="1" dirty="0">
              <a:solidFill>
                <a:srgbClr val="C00000"/>
              </a:solidFill>
            </a:endParaRPr>
          </a:p>
        </p:txBody>
      </p:sp>
    </p:spTree>
    <p:extLst>
      <p:ext uri="{BB962C8B-B14F-4D97-AF65-F5344CB8AC3E}">
        <p14:creationId xmlns:p14="http://schemas.microsoft.com/office/powerpoint/2010/main" val="2509252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fontScale="90000"/>
          </a:bodyPr>
          <a:lstStyle/>
          <a:p>
            <a:r>
              <a:rPr lang="en-US" dirty="0" smtClean="0"/>
              <a:t>How to Answer</a:t>
            </a:r>
            <a:endParaRPr lang="en-US" dirty="0"/>
          </a:p>
        </p:txBody>
      </p:sp>
      <p:sp>
        <p:nvSpPr>
          <p:cNvPr id="4" name="Content Placeholder 3"/>
          <p:cNvSpPr>
            <a:spLocks noGrp="1"/>
          </p:cNvSpPr>
          <p:nvPr>
            <p:ph sz="half" idx="1"/>
          </p:nvPr>
        </p:nvSpPr>
        <p:spPr>
          <a:xfrm>
            <a:off x="152400" y="1219200"/>
            <a:ext cx="6019800" cy="5486400"/>
          </a:xfrm>
        </p:spPr>
        <p:txBody>
          <a:bodyPr>
            <a:normAutofit fontScale="32500" lnSpcReduction="20000"/>
          </a:bodyPr>
          <a:lstStyle/>
          <a:p>
            <a:pPr marL="0" indent="0">
              <a:buNone/>
            </a:pPr>
            <a:r>
              <a:rPr lang="en-US" sz="4000" b="1" dirty="0"/>
              <a:t>. . . And with regard to my factual reporting of the events of the war I have made it a principle not to write down the first story that came my way, and not even to be guided by my own general impressions; either I was present myself at the events which I have described or else I heard of them from eye-witnesses whose reports I have checked with as much thoroughness as possible. Not that even so the truth was easy to discover: different eye-witnesses give different accounts of the same events, speaking out of partiality [favor] for one side or the other or else from imperfect memories. And it may well be that my history will seem less easy to read because of the absence in it of a romantic element. It will be enough for me, however, if these words of mine are judged useful by those who want to understand clearly the events which happened in the past and which (human nature being what it is) will, at some time or other and in much the same ways, be repeated in the future. My work is not a piece of writing designed to meet the taste of an immediate public, but was done to last for ever. . . . </a:t>
            </a:r>
            <a:endParaRPr lang="en-US" sz="4000" dirty="0" smtClean="0"/>
          </a:p>
          <a:p>
            <a:pPr marL="0" indent="0">
              <a:buNone/>
            </a:pPr>
            <a:r>
              <a:rPr lang="en-US" sz="4000" b="1" dirty="0"/>
              <a:t>	</a:t>
            </a:r>
            <a:r>
              <a:rPr lang="en-US" sz="4000" b="1" dirty="0" smtClean="0"/>
              <a:t>—</a:t>
            </a:r>
            <a:r>
              <a:rPr lang="en-US" sz="4000" b="1" dirty="0"/>
              <a:t>Thucydides: History of the Peloponnesian War </a:t>
            </a:r>
            <a:endParaRPr lang="en-US" sz="4000" dirty="0"/>
          </a:p>
          <a:p>
            <a:pPr marL="0" indent="0">
              <a:buNone/>
            </a:pPr>
            <a:endParaRPr lang="en-US" sz="4000" dirty="0"/>
          </a:p>
          <a:p>
            <a:pPr marL="0" indent="0">
              <a:buNone/>
            </a:pPr>
            <a:r>
              <a:rPr lang="en-US" sz="4000" b="1" dirty="0"/>
              <a:t>1. In this passage, Thucydides emphasizes his use of what kind of source? </a:t>
            </a:r>
            <a:endParaRPr lang="en-US" sz="4000" dirty="0"/>
          </a:p>
          <a:p>
            <a:pPr marL="0" indent="0">
              <a:buNone/>
            </a:pPr>
            <a:r>
              <a:rPr lang="en-US" sz="4000" dirty="0"/>
              <a:t>(1) principled </a:t>
            </a:r>
          </a:p>
          <a:p>
            <a:pPr marL="0" indent="0">
              <a:buNone/>
            </a:pPr>
            <a:r>
              <a:rPr lang="en-US" sz="4000" dirty="0"/>
              <a:t>(2) primary </a:t>
            </a:r>
          </a:p>
          <a:p>
            <a:pPr marL="0" indent="0">
              <a:buNone/>
            </a:pPr>
            <a:r>
              <a:rPr lang="en-US" sz="4000" dirty="0"/>
              <a:t>(3) foreign </a:t>
            </a:r>
          </a:p>
          <a:p>
            <a:pPr marL="0" indent="0">
              <a:buNone/>
            </a:pPr>
            <a:r>
              <a:rPr lang="en-US" sz="4000" dirty="0"/>
              <a:t>(4) secondary </a:t>
            </a:r>
            <a:endParaRPr lang="en-US" sz="4000" dirty="0" smtClean="0"/>
          </a:p>
          <a:p>
            <a:pPr marL="0" indent="0">
              <a:buNone/>
            </a:pPr>
            <a:endParaRPr lang="en-US" sz="4000" dirty="0" smtClean="0"/>
          </a:p>
          <a:p>
            <a:pPr marL="0" indent="0">
              <a:buNone/>
            </a:pPr>
            <a:r>
              <a:rPr lang="en-US" sz="4000" b="1" dirty="0" smtClean="0"/>
              <a:t>2. According to Thucydides, what makes his job as a historian more difficult? </a:t>
            </a:r>
            <a:endParaRPr lang="en-US" sz="4000" dirty="0" smtClean="0"/>
          </a:p>
          <a:p>
            <a:pPr marL="0" indent="0">
              <a:buNone/>
            </a:pPr>
            <a:r>
              <a:rPr lang="en-US" sz="4000" dirty="0" smtClean="0"/>
              <a:t>(1) his failing memory </a:t>
            </a:r>
          </a:p>
          <a:p>
            <a:pPr marL="0" indent="0">
              <a:buNone/>
            </a:pPr>
            <a:r>
              <a:rPr lang="en-US" sz="4000" dirty="0" smtClean="0"/>
              <a:t>(2) biases of eyewitness observers </a:t>
            </a:r>
          </a:p>
          <a:p>
            <a:pPr marL="0" indent="0">
              <a:buNone/>
            </a:pPr>
            <a:r>
              <a:rPr lang="en-US" sz="4000" dirty="0" smtClean="0"/>
              <a:t>(3) lack of romantic elements </a:t>
            </a:r>
          </a:p>
          <a:p>
            <a:pPr marL="0" indent="0">
              <a:buNone/>
            </a:pPr>
            <a:r>
              <a:rPr lang="en-US" sz="4000" dirty="0" smtClean="0"/>
              <a:t>(4) his desire to please the immediate public </a:t>
            </a:r>
          </a:p>
          <a:p>
            <a:pPr marL="0" indent="0">
              <a:buNone/>
            </a:pPr>
            <a:endParaRPr lang="en-US" sz="4000" dirty="0"/>
          </a:p>
          <a:p>
            <a:endParaRPr lang="en-US" dirty="0"/>
          </a:p>
        </p:txBody>
      </p:sp>
      <p:sp>
        <p:nvSpPr>
          <p:cNvPr id="5" name="Content Placeholder 4"/>
          <p:cNvSpPr>
            <a:spLocks noGrp="1"/>
          </p:cNvSpPr>
          <p:nvPr>
            <p:ph sz="half" idx="2"/>
          </p:nvPr>
        </p:nvSpPr>
        <p:spPr>
          <a:xfrm>
            <a:off x="6096000" y="1295400"/>
            <a:ext cx="2895600" cy="5410200"/>
          </a:xfrm>
        </p:spPr>
        <p:txBody>
          <a:bodyPr>
            <a:normAutofit fontScale="32500" lnSpcReduction="20000"/>
          </a:bodyPr>
          <a:lstStyle/>
          <a:p>
            <a:pPr marL="0" indent="0">
              <a:buNone/>
            </a:pPr>
            <a:endParaRPr lang="en-US" sz="5400" dirty="0" smtClean="0">
              <a:sym typeface="Wingdings" panose="05000000000000000000" pitchFamily="2" charset="2"/>
            </a:endParaRPr>
          </a:p>
          <a:p>
            <a:pPr marL="0" indent="0">
              <a:buNone/>
            </a:pPr>
            <a:endParaRPr lang="en-US" sz="5400" dirty="0">
              <a:sym typeface="Wingdings" panose="05000000000000000000" pitchFamily="2" charset="2"/>
            </a:endParaRPr>
          </a:p>
          <a:p>
            <a:pPr marL="0" indent="0">
              <a:buNone/>
            </a:pPr>
            <a:r>
              <a:rPr lang="en-US" sz="5400" b="1" dirty="0" smtClean="0">
                <a:solidFill>
                  <a:srgbClr val="C00000"/>
                </a:solidFill>
                <a:sym typeface="Wingdings" panose="05000000000000000000" pitchFamily="2" charset="2"/>
              </a:rPr>
              <a:t>Actively read/Annotate the document</a:t>
            </a: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r>
              <a:rPr lang="en-US" sz="5400" b="1" dirty="0" smtClean="0">
                <a:solidFill>
                  <a:srgbClr val="C00000"/>
                </a:solidFill>
                <a:sym typeface="Wingdings" panose="05000000000000000000" pitchFamily="2" charset="2"/>
              </a:rPr>
              <a:t>Annotate &amp; Eliminate answers </a:t>
            </a:r>
          </a:p>
          <a:p>
            <a:pPr marL="0" indent="0">
              <a:buNone/>
            </a:pPr>
            <a:endParaRPr lang="en-US" sz="5400" b="1" dirty="0">
              <a:solidFill>
                <a:srgbClr val="C00000"/>
              </a:solidFill>
            </a:endParaRPr>
          </a:p>
        </p:txBody>
      </p:sp>
    </p:spTree>
    <p:extLst>
      <p:ext uri="{BB962C8B-B14F-4D97-AF65-F5344CB8AC3E}">
        <p14:creationId xmlns:p14="http://schemas.microsoft.com/office/powerpoint/2010/main" val="90892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smtClean="0"/>
              <a:t>How to Answer</a:t>
            </a:r>
            <a:endParaRPr lang="en-US" dirty="0"/>
          </a:p>
        </p:txBody>
      </p:sp>
      <p:sp>
        <p:nvSpPr>
          <p:cNvPr id="4" name="Content Placeholder 3"/>
          <p:cNvSpPr>
            <a:spLocks noGrp="1"/>
          </p:cNvSpPr>
          <p:nvPr>
            <p:ph sz="half" idx="1"/>
          </p:nvPr>
        </p:nvSpPr>
        <p:spPr>
          <a:xfrm>
            <a:off x="152400" y="914400"/>
            <a:ext cx="6553200" cy="5791200"/>
          </a:xfrm>
        </p:spPr>
        <p:txBody>
          <a:bodyPr>
            <a:normAutofit fontScale="32500" lnSpcReduction="20000"/>
          </a:bodyPr>
          <a:lstStyle/>
          <a:p>
            <a:pPr marL="0" indent="0">
              <a:buNone/>
            </a:pPr>
            <a:r>
              <a:rPr lang="en-US" sz="4900" b="1" dirty="0"/>
              <a:t>. . . And with regard to my factual reporting of the events of the war I have made it a principle </a:t>
            </a:r>
            <a:r>
              <a:rPr lang="en-US" sz="4900" b="1" u="sng" dirty="0">
                <a:solidFill>
                  <a:srgbClr val="C00000"/>
                </a:solidFill>
              </a:rPr>
              <a:t>not to write down the first story </a:t>
            </a:r>
            <a:r>
              <a:rPr lang="en-US" sz="4900" b="1" dirty="0"/>
              <a:t>that came my way, and </a:t>
            </a:r>
            <a:r>
              <a:rPr lang="en-US" sz="4900" b="1" u="sng" dirty="0">
                <a:solidFill>
                  <a:srgbClr val="C00000"/>
                </a:solidFill>
              </a:rPr>
              <a:t>not even to be guided by my own general impressions</a:t>
            </a:r>
            <a:r>
              <a:rPr lang="en-US" sz="4900" b="1" dirty="0"/>
              <a:t>; either I was present myself at the events which I have described or else I heard of them from </a:t>
            </a:r>
            <a:r>
              <a:rPr lang="en-US" sz="4900" b="1" u="sng" dirty="0">
                <a:solidFill>
                  <a:srgbClr val="C00000"/>
                </a:solidFill>
              </a:rPr>
              <a:t>eye-witnesses</a:t>
            </a:r>
            <a:r>
              <a:rPr lang="en-US" sz="4900" b="1" dirty="0">
                <a:solidFill>
                  <a:srgbClr val="C00000"/>
                </a:solidFill>
              </a:rPr>
              <a:t> </a:t>
            </a:r>
            <a:r>
              <a:rPr lang="en-US" sz="4900" b="1" dirty="0"/>
              <a:t>whose reports I have checked with as much thoroughness as possible. Not that even so the truth was easy to discover: </a:t>
            </a:r>
            <a:r>
              <a:rPr lang="en-US" sz="4900" b="1" u="sng" dirty="0">
                <a:solidFill>
                  <a:srgbClr val="C00000"/>
                </a:solidFill>
              </a:rPr>
              <a:t>different eye-witnesses give different accounts of the same events</a:t>
            </a:r>
            <a:r>
              <a:rPr lang="en-US" sz="4900" b="1" dirty="0"/>
              <a:t>, speaking out of </a:t>
            </a:r>
            <a:r>
              <a:rPr lang="en-US" sz="4900" b="1" u="sng" dirty="0">
                <a:solidFill>
                  <a:srgbClr val="C00000"/>
                </a:solidFill>
              </a:rPr>
              <a:t>partiality [favor] for one side </a:t>
            </a:r>
            <a:r>
              <a:rPr lang="en-US" sz="4900" b="1" dirty="0"/>
              <a:t>or the other or else from imperfect memories. And it may well be that my history will seem less easy to read because of the absence in it of a romantic element. It will be enough for me, however, if these words of mine are judged useful by those who want to understand clearly the events which happened in the past and which (human nature being what it is) will, at some time or other and in much the same ways, be repeated in the future. </a:t>
            </a:r>
            <a:r>
              <a:rPr lang="en-US" sz="4900" b="1" u="sng" dirty="0">
                <a:solidFill>
                  <a:srgbClr val="C00000"/>
                </a:solidFill>
              </a:rPr>
              <a:t>My work is not a piece of writing designed to meet the taste of an immediate public, but was done to last for ever</a:t>
            </a:r>
            <a:r>
              <a:rPr lang="en-US" sz="4900" b="1" dirty="0"/>
              <a:t>. . . . </a:t>
            </a:r>
            <a:endParaRPr lang="en-US" sz="4900" dirty="0" smtClean="0"/>
          </a:p>
          <a:p>
            <a:pPr marL="0" indent="0">
              <a:buNone/>
            </a:pPr>
            <a:r>
              <a:rPr lang="en-US" sz="4900" b="1" dirty="0"/>
              <a:t>	</a:t>
            </a:r>
            <a:r>
              <a:rPr lang="en-US" sz="4900" b="1" dirty="0" smtClean="0"/>
              <a:t>—</a:t>
            </a:r>
            <a:r>
              <a:rPr lang="en-US" sz="4900" b="1" dirty="0"/>
              <a:t>Thucydides: History of the Peloponnesian War </a:t>
            </a:r>
            <a:endParaRPr lang="en-US" sz="4900" dirty="0"/>
          </a:p>
          <a:p>
            <a:pPr marL="0" indent="0">
              <a:buNone/>
            </a:pPr>
            <a:endParaRPr lang="en-US" sz="4000" dirty="0"/>
          </a:p>
          <a:p>
            <a:pPr marL="0" indent="0">
              <a:buNone/>
            </a:pPr>
            <a:r>
              <a:rPr lang="en-US" sz="4000" b="1" dirty="0"/>
              <a:t>1. In this passage, </a:t>
            </a:r>
            <a:r>
              <a:rPr lang="en-US" sz="4000" b="1" dirty="0">
                <a:solidFill>
                  <a:srgbClr val="C00000"/>
                </a:solidFill>
              </a:rPr>
              <a:t>Thucydides emphasizes his use of what kind of </a:t>
            </a:r>
            <a:r>
              <a:rPr lang="en-US" sz="4000" b="1" u="sng" dirty="0">
                <a:solidFill>
                  <a:srgbClr val="C00000"/>
                </a:solidFill>
              </a:rPr>
              <a:t>source</a:t>
            </a:r>
            <a:r>
              <a:rPr lang="en-US" sz="4000" b="1" dirty="0"/>
              <a:t>? </a:t>
            </a:r>
            <a:endParaRPr lang="en-US" sz="4000" dirty="0"/>
          </a:p>
          <a:p>
            <a:pPr marL="0" indent="0">
              <a:buNone/>
            </a:pPr>
            <a:r>
              <a:rPr lang="en-US" sz="4000" dirty="0"/>
              <a:t>(1) principled </a:t>
            </a:r>
            <a:r>
              <a:rPr lang="en-US" sz="4000" dirty="0" smtClean="0">
                <a:solidFill>
                  <a:srgbClr val="C00000"/>
                </a:solidFill>
                <a:latin typeface="Comic Sans MS" panose="030F0702030302020204" pitchFamily="66" charset="0"/>
              </a:rPr>
              <a:t> truth</a:t>
            </a:r>
            <a:endParaRPr lang="en-US" sz="4000" dirty="0"/>
          </a:p>
          <a:p>
            <a:pPr marL="0" indent="0">
              <a:buNone/>
            </a:pPr>
            <a:r>
              <a:rPr lang="en-US" sz="4000" dirty="0"/>
              <a:t>(2) primary </a:t>
            </a:r>
            <a:r>
              <a:rPr lang="en-US" sz="4000" dirty="0" smtClean="0"/>
              <a:t> </a:t>
            </a:r>
            <a:r>
              <a:rPr lang="en-US" sz="4000" dirty="0" smtClean="0">
                <a:solidFill>
                  <a:srgbClr val="C00000"/>
                </a:solidFill>
                <a:latin typeface="Comic Sans MS" panose="030F0702030302020204" pitchFamily="66" charset="0"/>
              </a:rPr>
              <a:t>someone who was at the event/witness</a:t>
            </a:r>
            <a:endParaRPr lang="en-US" sz="4000" dirty="0"/>
          </a:p>
          <a:p>
            <a:pPr marL="0" indent="0">
              <a:buNone/>
            </a:pPr>
            <a:r>
              <a:rPr lang="en-US" sz="4000" dirty="0"/>
              <a:t>(3) foreign </a:t>
            </a:r>
            <a:r>
              <a:rPr lang="en-US" sz="4000" dirty="0" smtClean="0">
                <a:solidFill>
                  <a:srgbClr val="C00000"/>
                </a:solidFill>
                <a:latin typeface="Comic Sans MS" panose="030F0702030302020204" pitchFamily="66" charset="0"/>
              </a:rPr>
              <a:t>unfamiliar </a:t>
            </a:r>
          </a:p>
          <a:p>
            <a:pPr marL="0" indent="0">
              <a:buNone/>
            </a:pPr>
            <a:r>
              <a:rPr lang="en-US" sz="4000" dirty="0" smtClean="0"/>
              <a:t>(</a:t>
            </a:r>
            <a:r>
              <a:rPr lang="en-US" sz="4000" dirty="0"/>
              <a:t>4) secondary </a:t>
            </a:r>
            <a:r>
              <a:rPr lang="en-US" sz="4000" dirty="0" smtClean="0">
                <a:solidFill>
                  <a:srgbClr val="C00000"/>
                </a:solidFill>
                <a:latin typeface="Comic Sans MS" panose="030F0702030302020204" pitchFamily="66" charset="0"/>
              </a:rPr>
              <a:t>someone who was not at the event</a:t>
            </a:r>
            <a:endParaRPr lang="en-US" sz="4000" dirty="0" smtClean="0"/>
          </a:p>
          <a:p>
            <a:pPr marL="0" indent="0">
              <a:buNone/>
            </a:pPr>
            <a:endParaRPr lang="en-US" sz="4000" dirty="0"/>
          </a:p>
          <a:p>
            <a:pPr marL="0" indent="0">
              <a:buNone/>
            </a:pPr>
            <a:r>
              <a:rPr lang="en-US" sz="4000" b="1" dirty="0" smtClean="0"/>
              <a:t>2. According to Thucydides, what makes his job as a historian more </a:t>
            </a:r>
            <a:r>
              <a:rPr lang="en-US" sz="4000" b="1" u="sng" dirty="0" smtClean="0">
                <a:solidFill>
                  <a:srgbClr val="C00000"/>
                </a:solidFill>
              </a:rPr>
              <a:t>difficult</a:t>
            </a:r>
            <a:r>
              <a:rPr lang="en-US" sz="4000" b="1" dirty="0" smtClean="0"/>
              <a:t>? </a:t>
            </a:r>
            <a:endParaRPr lang="en-US" sz="4000" dirty="0" smtClean="0"/>
          </a:p>
          <a:p>
            <a:pPr marL="0" indent="0">
              <a:buNone/>
            </a:pPr>
            <a:r>
              <a:rPr lang="en-US" sz="4000" dirty="0" smtClean="0"/>
              <a:t>(1) his failing memory </a:t>
            </a:r>
          </a:p>
          <a:p>
            <a:pPr marL="0" indent="0">
              <a:buNone/>
            </a:pPr>
            <a:r>
              <a:rPr lang="en-US" sz="4000" dirty="0" smtClean="0"/>
              <a:t>(2) biases of eyewitness observers </a:t>
            </a:r>
            <a:r>
              <a:rPr lang="en-US" sz="4000" dirty="0" smtClean="0">
                <a:solidFill>
                  <a:srgbClr val="C00000"/>
                </a:solidFill>
                <a:latin typeface="Comic Sans MS" panose="030F0702030302020204" pitchFamily="66" charset="0"/>
              </a:rPr>
              <a:t>bias—one sided, favoritism</a:t>
            </a:r>
            <a:endParaRPr lang="en-US" sz="4000" dirty="0" smtClean="0"/>
          </a:p>
          <a:p>
            <a:pPr marL="0" indent="0">
              <a:buNone/>
            </a:pPr>
            <a:r>
              <a:rPr lang="en-US" sz="4000" dirty="0" smtClean="0"/>
              <a:t>(3) lack of romantic elements </a:t>
            </a:r>
          </a:p>
          <a:p>
            <a:pPr marL="0" indent="0">
              <a:buNone/>
            </a:pPr>
            <a:r>
              <a:rPr lang="en-US" sz="4000" dirty="0" smtClean="0"/>
              <a:t>(4) his desire to please the immediate public </a:t>
            </a:r>
          </a:p>
          <a:p>
            <a:pPr marL="0" indent="0">
              <a:buNone/>
            </a:pPr>
            <a:endParaRPr lang="en-US" sz="4000" dirty="0"/>
          </a:p>
          <a:p>
            <a:endParaRPr lang="en-US" dirty="0"/>
          </a:p>
        </p:txBody>
      </p:sp>
      <p:sp>
        <p:nvSpPr>
          <p:cNvPr id="5" name="Content Placeholder 4"/>
          <p:cNvSpPr>
            <a:spLocks noGrp="1"/>
          </p:cNvSpPr>
          <p:nvPr>
            <p:ph sz="half" idx="2"/>
          </p:nvPr>
        </p:nvSpPr>
        <p:spPr>
          <a:xfrm>
            <a:off x="6705600" y="1295400"/>
            <a:ext cx="2286000" cy="5410200"/>
          </a:xfrm>
        </p:spPr>
        <p:txBody>
          <a:bodyPr>
            <a:normAutofit fontScale="32500" lnSpcReduction="20000"/>
          </a:bodyPr>
          <a:lstStyle/>
          <a:p>
            <a:pPr marL="0" indent="0">
              <a:buNone/>
            </a:pPr>
            <a:endParaRPr lang="en-US" sz="5400" dirty="0" smtClean="0">
              <a:sym typeface="Wingdings" panose="05000000000000000000" pitchFamily="2" charset="2"/>
            </a:endParaRPr>
          </a:p>
          <a:p>
            <a:pPr marL="0" indent="0">
              <a:buNone/>
            </a:pPr>
            <a:endParaRPr lang="en-US" sz="5400" dirty="0">
              <a:sym typeface="Wingdings" panose="05000000000000000000" pitchFamily="2" charset="2"/>
            </a:endParaRPr>
          </a:p>
          <a:p>
            <a:pPr marL="0" indent="0">
              <a:buNone/>
            </a:pPr>
            <a:r>
              <a:rPr lang="en-US" sz="5400" b="1" dirty="0" smtClean="0">
                <a:solidFill>
                  <a:srgbClr val="C00000"/>
                </a:solidFill>
                <a:sym typeface="Wingdings" panose="05000000000000000000" pitchFamily="2" charset="2"/>
              </a:rPr>
              <a:t>Actively read/Annotate the document</a:t>
            </a: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r>
              <a:rPr lang="en-US" sz="5400" b="1" dirty="0" smtClean="0">
                <a:solidFill>
                  <a:srgbClr val="C00000"/>
                </a:solidFill>
                <a:sym typeface="Wingdings" panose="05000000000000000000" pitchFamily="2" charset="2"/>
              </a:rPr>
              <a:t>Annotate &amp; Eliminate answers </a:t>
            </a:r>
          </a:p>
          <a:p>
            <a:pPr marL="0" indent="0">
              <a:buNone/>
            </a:pPr>
            <a:endParaRPr lang="en-US" sz="5400" b="1" dirty="0">
              <a:solidFill>
                <a:srgbClr val="C00000"/>
              </a:solidFill>
            </a:endParaRPr>
          </a:p>
        </p:txBody>
      </p:sp>
    </p:spTree>
    <p:extLst>
      <p:ext uri="{BB962C8B-B14F-4D97-AF65-F5344CB8AC3E}">
        <p14:creationId xmlns:p14="http://schemas.microsoft.com/office/powerpoint/2010/main" val="18094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smtClean="0"/>
              <a:t>How to Answer</a:t>
            </a:r>
            <a:endParaRPr lang="en-US" dirty="0"/>
          </a:p>
        </p:txBody>
      </p:sp>
      <p:sp>
        <p:nvSpPr>
          <p:cNvPr id="4" name="Content Placeholder 3"/>
          <p:cNvSpPr>
            <a:spLocks noGrp="1"/>
          </p:cNvSpPr>
          <p:nvPr>
            <p:ph sz="half" idx="1"/>
          </p:nvPr>
        </p:nvSpPr>
        <p:spPr>
          <a:xfrm>
            <a:off x="152400" y="914400"/>
            <a:ext cx="6553200" cy="5791200"/>
          </a:xfrm>
        </p:spPr>
        <p:txBody>
          <a:bodyPr>
            <a:normAutofit fontScale="32500" lnSpcReduction="20000"/>
          </a:bodyPr>
          <a:lstStyle/>
          <a:p>
            <a:pPr marL="0" indent="0">
              <a:buNone/>
            </a:pPr>
            <a:r>
              <a:rPr lang="en-US" sz="4900" b="1" dirty="0"/>
              <a:t>. . . And with regard to my factual reporting of the events of the war I have made it a principle </a:t>
            </a:r>
            <a:r>
              <a:rPr lang="en-US" sz="4900" b="1" u="sng" dirty="0">
                <a:solidFill>
                  <a:srgbClr val="C00000"/>
                </a:solidFill>
              </a:rPr>
              <a:t>not to write down the first story </a:t>
            </a:r>
            <a:r>
              <a:rPr lang="en-US" sz="4900" b="1" dirty="0"/>
              <a:t>that came my way, and </a:t>
            </a:r>
            <a:r>
              <a:rPr lang="en-US" sz="4900" b="1" u="sng" dirty="0">
                <a:solidFill>
                  <a:srgbClr val="C00000"/>
                </a:solidFill>
              </a:rPr>
              <a:t>not even to be guided by my own general impressions</a:t>
            </a:r>
            <a:r>
              <a:rPr lang="en-US" sz="4900" b="1" dirty="0"/>
              <a:t>; either I was present myself at the events which I have described or else I heard of them from </a:t>
            </a:r>
            <a:r>
              <a:rPr lang="en-US" sz="4900" b="1" u="sng" dirty="0">
                <a:solidFill>
                  <a:srgbClr val="C00000"/>
                </a:solidFill>
              </a:rPr>
              <a:t>eye-witnesses</a:t>
            </a:r>
            <a:r>
              <a:rPr lang="en-US" sz="4900" b="1" dirty="0">
                <a:solidFill>
                  <a:srgbClr val="C00000"/>
                </a:solidFill>
              </a:rPr>
              <a:t> </a:t>
            </a:r>
            <a:r>
              <a:rPr lang="en-US" sz="4900" b="1" dirty="0"/>
              <a:t>whose reports I have checked with as much thoroughness as possible. Not that even so the truth was easy to discover: </a:t>
            </a:r>
            <a:r>
              <a:rPr lang="en-US" sz="4900" b="1" u="sng" dirty="0">
                <a:solidFill>
                  <a:srgbClr val="C00000"/>
                </a:solidFill>
              </a:rPr>
              <a:t>different eye-witnesses give different accounts of the same events</a:t>
            </a:r>
            <a:r>
              <a:rPr lang="en-US" sz="4900" b="1" dirty="0"/>
              <a:t>, speaking out of </a:t>
            </a:r>
            <a:r>
              <a:rPr lang="en-US" sz="4900" b="1" u="sng" dirty="0">
                <a:solidFill>
                  <a:srgbClr val="C00000"/>
                </a:solidFill>
              </a:rPr>
              <a:t>partiality [favor] for one side </a:t>
            </a:r>
            <a:r>
              <a:rPr lang="en-US" sz="4900" b="1" dirty="0"/>
              <a:t>or the other or else from imperfect memories. And it may well be that my history will seem less easy to read because of the absence in it of a romantic element. It will be enough for me, however, if these words of mine are judged useful by those who want to understand clearly the events which happened in the past and which (human nature being what it is) will, at some time or other and in much the same ways, be repeated in the future. </a:t>
            </a:r>
            <a:r>
              <a:rPr lang="en-US" sz="4900" b="1" u="sng" dirty="0">
                <a:solidFill>
                  <a:srgbClr val="C00000"/>
                </a:solidFill>
              </a:rPr>
              <a:t>My work is not a piece of writing designed to meet the taste of an immediate public, but was done to last for ever</a:t>
            </a:r>
            <a:r>
              <a:rPr lang="en-US" sz="4900" b="1" dirty="0"/>
              <a:t>. . . . </a:t>
            </a:r>
            <a:endParaRPr lang="en-US" sz="4900" dirty="0" smtClean="0"/>
          </a:p>
          <a:p>
            <a:pPr marL="0" indent="0">
              <a:buNone/>
            </a:pPr>
            <a:r>
              <a:rPr lang="en-US" sz="4900" b="1" dirty="0"/>
              <a:t>	</a:t>
            </a:r>
            <a:r>
              <a:rPr lang="en-US" sz="4900" b="1" dirty="0" smtClean="0"/>
              <a:t>—</a:t>
            </a:r>
            <a:r>
              <a:rPr lang="en-US" sz="4900" b="1" dirty="0"/>
              <a:t>Thucydides: History of the Peloponnesian War </a:t>
            </a:r>
            <a:endParaRPr lang="en-US" sz="4900" dirty="0"/>
          </a:p>
          <a:p>
            <a:pPr marL="0" indent="0">
              <a:buNone/>
            </a:pPr>
            <a:endParaRPr lang="en-US" sz="4000" dirty="0"/>
          </a:p>
          <a:p>
            <a:pPr marL="0" indent="0">
              <a:buNone/>
            </a:pPr>
            <a:r>
              <a:rPr lang="en-US" sz="4000" b="1" dirty="0"/>
              <a:t>1. In this passage, </a:t>
            </a:r>
            <a:r>
              <a:rPr lang="en-US" sz="4000" b="1" dirty="0">
                <a:solidFill>
                  <a:srgbClr val="C00000"/>
                </a:solidFill>
              </a:rPr>
              <a:t>Thucydides emphasizes his use of what kind of </a:t>
            </a:r>
            <a:r>
              <a:rPr lang="en-US" sz="4000" b="1" u="sng" dirty="0">
                <a:solidFill>
                  <a:srgbClr val="C00000"/>
                </a:solidFill>
              </a:rPr>
              <a:t>source</a:t>
            </a:r>
            <a:r>
              <a:rPr lang="en-US" sz="4000" b="1" dirty="0"/>
              <a:t>? </a:t>
            </a:r>
            <a:endParaRPr lang="en-US" sz="4000" dirty="0"/>
          </a:p>
          <a:p>
            <a:pPr marL="0" indent="0">
              <a:buNone/>
            </a:pPr>
            <a:r>
              <a:rPr lang="en-US" sz="4000" dirty="0"/>
              <a:t>(1) principled </a:t>
            </a:r>
            <a:r>
              <a:rPr lang="en-US" sz="4000" dirty="0" smtClean="0">
                <a:solidFill>
                  <a:srgbClr val="C00000"/>
                </a:solidFill>
                <a:latin typeface="Comic Sans MS" panose="030F0702030302020204" pitchFamily="66" charset="0"/>
              </a:rPr>
              <a:t> truth</a:t>
            </a:r>
            <a:endParaRPr lang="en-US" sz="4000" dirty="0"/>
          </a:p>
          <a:p>
            <a:pPr marL="0" indent="0">
              <a:buNone/>
            </a:pPr>
            <a:r>
              <a:rPr lang="en-US" sz="4000" dirty="0"/>
              <a:t>(2) primary </a:t>
            </a:r>
            <a:r>
              <a:rPr lang="en-US" sz="4000" dirty="0" smtClean="0"/>
              <a:t> </a:t>
            </a:r>
            <a:r>
              <a:rPr lang="en-US" sz="4000" dirty="0" smtClean="0">
                <a:solidFill>
                  <a:srgbClr val="C00000"/>
                </a:solidFill>
                <a:latin typeface="Comic Sans MS" panose="030F0702030302020204" pitchFamily="66" charset="0"/>
              </a:rPr>
              <a:t>someone who was at the event/witness</a:t>
            </a:r>
            <a:endParaRPr lang="en-US" sz="4000" dirty="0"/>
          </a:p>
          <a:p>
            <a:pPr marL="0" indent="0">
              <a:buNone/>
            </a:pPr>
            <a:r>
              <a:rPr lang="en-US" sz="4000" dirty="0"/>
              <a:t>(3) foreign </a:t>
            </a:r>
            <a:r>
              <a:rPr lang="en-US" sz="4000" dirty="0" smtClean="0">
                <a:solidFill>
                  <a:srgbClr val="C00000"/>
                </a:solidFill>
                <a:latin typeface="Comic Sans MS" panose="030F0702030302020204" pitchFamily="66" charset="0"/>
              </a:rPr>
              <a:t>unfamiliar </a:t>
            </a:r>
          </a:p>
          <a:p>
            <a:pPr marL="0" indent="0">
              <a:buNone/>
            </a:pPr>
            <a:r>
              <a:rPr lang="en-US" sz="4000" dirty="0" smtClean="0"/>
              <a:t>(</a:t>
            </a:r>
            <a:r>
              <a:rPr lang="en-US" sz="4000" dirty="0"/>
              <a:t>4) secondary </a:t>
            </a:r>
            <a:r>
              <a:rPr lang="en-US" sz="4000" dirty="0" smtClean="0">
                <a:solidFill>
                  <a:srgbClr val="C00000"/>
                </a:solidFill>
                <a:latin typeface="Comic Sans MS" panose="030F0702030302020204" pitchFamily="66" charset="0"/>
              </a:rPr>
              <a:t>someone who was not at the event</a:t>
            </a:r>
            <a:endParaRPr lang="en-US" sz="4000" dirty="0" smtClean="0"/>
          </a:p>
          <a:p>
            <a:pPr marL="0" indent="0">
              <a:buNone/>
            </a:pPr>
            <a:endParaRPr lang="en-US" sz="4000" dirty="0"/>
          </a:p>
          <a:p>
            <a:pPr marL="0" indent="0">
              <a:buNone/>
            </a:pPr>
            <a:r>
              <a:rPr lang="en-US" sz="4000" b="1" dirty="0" smtClean="0"/>
              <a:t>2. According to Thucydides, what makes his job as a historian more </a:t>
            </a:r>
            <a:r>
              <a:rPr lang="en-US" sz="4000" b="1" u="sng" dirty="0" smtClean="0">
                <a:solidFill>
                  <a:srgbClr val="C00000"/>
                </a:solidFill>
              </a:rPr>
              <a:t>difficult</a:t>
            </a:r>
            <a:r>
              <a:rPr lang="en-US" sz="4000" b="1" dirty="0" smtClean="0"/>
              <a:t>? </a:t>
            </a:r>
            <a:endParaRPr lang="en-US" sz="4000" dirty="0" smtClean="0"/>
          </a:p>
          <a:p>
            <a:pPr marL="0" indent="0">
              <a:buNone/>
            </a:pPr>
            <a:r>
              <a:rPr lang="en-US" sz="4000" dirty="0" smtClean="0"/>
              <a:t>(1) his failing memory </a:t>
            </a:r>
          </a:p>
          <a:p>
            <a:pPr marL="0" indent="0">
              <a:buNone/>
            </a:pPr>
            <a:r>
              <a:rPr lang="en-US" sz="4000" dirty="0" smtClean="0"/>
              <a:t>(2) biases of eyewitness observers </a:t>
            </a:r>
            <a:r>
              <a:rPr lang="en-US" sz="4000" dirty="0" smtClean="0">
                <a:solidFill>
                  <a:srgbClr val="C00000"/>
                </a:solidFill>
                <a:latin typeface="Comic Sans MS" panose="030F0702030302020204" pitchFamily="66" charset="0"/>
              </a:rPr>
              <a:t>bias—one sided, favoritism</a:t>
            </a:r>
            <a:endParaRPr lang="en-US" sz="4000" dirty="0" smtClean="0"/>
          </a:p>
          <a:p>
            <a:pPr marL="0" indent="0">
              <a:buNone/>
            </a:pPr>
            <a:r>
              <a:rPr lang="en-US" sz="4000" dirty="0" smtClean="0"/>
              <a:t>(3) lack of romantic elements </a:t>
            </a:r>
          </a:p>
          <a:p>
            <a:pPr marL="0" indent="0">
              <a:buNone/>
            </a:pPr>
            <a:r>
              <a:rPr lang="en-US" sz="4000" dirty="0" smtClean="0"/>
              <a:t>(4) his desire to please the immediate public </a:t>
            </a:r>
          </a:p>
          <a:p>
            <a:pPr marL="0" indent="0">
              <a:buNone/>
            </a:pPr>
            <a:endParaRPr lang="en-US" sz="4000" dirty="0"/>
          </a:p>
          <a:p>
            <a:endParaRPr lang="en-US" dirty="0"/>
          </a:p>
        </p:txBody>
      </p:sp>
      <p:sp>
        <p:nvSpPr>
          <p:cNvPr id="5" name="Content Placeholder 4"/>
          <p:cNvSpPr>
            <a:spLocks noGrp="1"/>
          </p:cNvSpPr>
          <p:nvPr>
            <p:ph sz="half" idx="2"/>
          </p:nvPr>
        </p:nvSpPr>
        <p:spPr>
          <a:xfrm>
            <a:off x="6705600" y="1295400"/>
            <a:ext cx="2286000" cy="5410200"/>
          </a:xfrm>
        </p:spPr>
        <p:txBody>
          <a:bodyPr>
            <a:normAutofit fontScale="32500" lnSpcReduction="20000"/>
          </a:bodyPr>
          <a:lstStyle/>
          <a:p>
            <a:pPr marL="0" indent="0">
              <a:buNone/>
            </a:pPr>
            <a:endParaRPr lang="en-US" sz="5400" dirty="0" smtClean="0">
              <a:sym typeface="Wingdings" panose="05000000000000000000" pitchFamily="2" charset="2"/>
            </a:endParaRPr>
          </a:p>
          <a:p>
            <a:pPr marL="0" indent="0">
              <a:buNone/>
            </a:pPr>
            <a:endParaRPr lang="en-US" sz="5400" dirty="0">
              <a:sym typeface="Wingdings" panose="05000000000000000000" pitchFamily="2" charset="2"/>
            </a:endParaRPr>
          </a:p>
          <a:p>
            <a:pPr marL="0" indent="0">
              <a:buNone/>
            </a:pPr>
            <a:r>
              <a:rPr lang="en-US" sz="5400" b="1" dirty="0" smtClean="0">
                <a:solidFill>
                  <a:srgbClr val="C00000"/>
                </a:solidFill>
                <a:sym typeface="Wingdings" panose="05000000000000000000" pitchFamily="2" charset="2"/>
              </a:rPr>
              <a:t>Actively read/Annotate the document</a:t>
            </a: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smtClean="0">
              <a:solidFill>
                <a:srgbClr val="C00000"/>
              </a:solidFill>
              <a:sym typeface="Wingdings" panose="05000000000000000000" pitchFamily="2" charset="2"/>
            </a:endParaRPr>
          </a:p>
          <a:p>
            <a:pPr marL="0" indent="0">
              <a:buNone/>
            </a:pPr>
            <a:endParaRPr lang="en-US" sz="5400" b="1" dirty="0">
              <a:solidFill>
                <a:srgbClr val="C00000"/>
              </a:solidFill>
              <a:sym typeface="Wingdings" panose="05000000000000000000" pitchFamily="2" charset="2"/>
            </a:endParaRPr>
          </a:p>
          <a:p>
            <a:pPr marL="0" indent="0">
              <a:buNone/>
            </a:pPr>
            <a:r>
              <a:rPr lang="en-US" sz="5400" b="1" dirty="0" smtClean="0">
                <a:solidFill>
                  <a:srgbClr val="C00000"/>
                </a:solidFill>
                <a:sym typeface="Wingdings" panose="05000000000000000000" pitchFamily="2" charset="2"/>
              </a:rPr>
              <a:t>Annotate &amp; Eliminate answers </a:t>
            </a:r>
          </a:p>
          <a:p>
            <a:pPr marL="0" indent="0">
              <a:buNone/>
            </a:pPr>
            <a:endParaRPr lang="en-US" sz="5400" b="1" dirty="0">
              <a:solidFill>
                <a:srgbClr val="C00000"/>
              </a:solidFill>
            </a:endParaRPr>
          </a:p>
        </p:txBody>
      </p:sp>
      <p:sp>
        <p:nvSpPr>
          <p:cNvPr id="3" name="Oval 2"/>
          <p:cNvSpPr/>
          <p:nvPr/>
        </p:nvSpPr>
        <p:spPr>
          <a:xfrm>
            <a:off x="76200" y="5867400"/>
            <a:ext cx="4876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00" y="4648200"/>
            <a:ext cx="4876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9057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1799</Words>
  <Application>Microsoft Office PowerPoint</Application>
  <PresentationFormat>On-screen Show (4:3)</PresentationFormat>
  <Paragraphs>163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Exam Review</vt:lpstr>
      <vt:lpstr>Step 1: Organization</vt:lpstr>
      <vt:lpstr>Step 2: Read directions </vt:lpstr>
      <vt:lpstr>Step 3: Skim Questions</vt:lpstr>
      <vt:lpstr>Step 4: Answer questions &amp; Study</vt:lpstr>
      <vt:lpstr>How will the test look for Multiple Choice</vt:lpstr>
      <vt:lpstr>How to Answer</vt:lpstr>
      <vt:lpstr>How to Answer</vt:lpstr>
      <vt:lpstr>How to Answer</vt:lpstr>
      <vt:lpstr>How will the test look for Stimulus Questions</vt:lpstr>
      <vt:lpstr>Document 1: </vt:lpstr>
      <vt:lpstr> DOCUMENT 2:  Source: William Howells, Back of History, Doubleay &amp; Co. writing about the “Neolithic Age.” </vt:lpstr>
      <vt:lpstr>Use both Documents 1 and 2 to answer the questions below. </vt:lpstr>
      <vt:lpstr>Self 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Review</dc:title>
  <dc:creator>admin</dc:creator>
  <cp:lastModifiedBy>admin</cp:lastModifiedBy>
  <cp:revision>8</cp:revision>
  <dcterms:created xsi:type="dcterms:W3CDTF">2019-09-24T11:22:03Z</dcterms:created>
  <dcterms:modified xsi:type="dcterms:W3CDTF">2019-09-24T12:02:24Z</dcterms:modified>
</cp:coreProperties>
</file>