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61" r:id="rId4"/>
    <p:sldId id="262" r:id="rId5"/>
    <p:sldId id="263" r:id="rId6"/>
    <p:sldId id="264" r:id="rId7"/>
    <p:sldId id="257" r:id="rId8"/>
    <p:sldId id="266" r:id="rId9"/>
    <p:sldId id="271" r:id="rId10"/>
    <p:sldId id="265"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929" autoAdjust="0"/>
  </p:normalViewPr>
  <p:slideViewPr>
    <p:cSldViewPr>
      <p:cViewPr varScale="1">
        <p:scale>
          <a:sx n="111" d="100"/>
          <a:sy n="111" d="100"/>
        </p:scale>
        <p:origin x="1008"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F31786-3754-44B8-A730-649FC9D66DF6}" type="datetimeFigureOut">
              <a:rPr lang="en-US" smtClean="0"/>
              <a:t>11/12/2019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0A3131-E0CE-433D-85B0-A55BD7C15D68}" type="slidenum">
              <a:rPr lang="en-US" smtClean="0"/>
              <a:t>‹#›</a:t>
            </a:fld>
            <a:endParaRPr lang="en-US"/>
          </a:p>
        </p:txBody>
      </p:sp>
    </p:spTree>
    <p:extLst>
      <p:ext uri="{BB962C8B-B14F-4D97-AF65-F5344CB8AC3E}">
        <p14:creationId xmlns:p14="http://schemas.microsoft.com/office/powerpoint/2010/main" val="352575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0A3131-E0CE-433D-85B0-A55BD7C15D68}" type="slidenum">
              <a:rPr lang="en-US" smtClean="0"/>
              <a:t>5</a:t>
            </a:fld>
            <a:endParaRPr lang="en-US"/>
          </a:p>
        </p:txBody>
      </p:sp>
    </p:spTree>
    <p:extLst>
      <p:ext uri="{BB962C8B-B14F-4D97-AF65-F5344CB8AC3E}">
        <p14:creationId xmlns:p14="http://schemas.microsoft.com/office/powerpoint/2010/main" val="259636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22998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28516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65433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4177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C4F070-A261-430D-BEA8-5F82CA09D157}" type="datetimeFigureOut">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56919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4F070-A261-430D-BEA8-5F82CA09D157}"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5004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C4F070-A261-430D-BEA8-5F82CA09D157}" type="datetimeFigureOut">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8788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C4F070-A261-430D-BEA8-5F82CA09D157}" type="datetimeFigureOut">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52454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4F070-A261-430D-BEA8-5F82CA09D157}" type="datetimeFigureOut">
              <a:rPr lang="en-US" smtClean="0"/>
              <a:t>11/12/2019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89670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4F070-A261-430D-BEA8-5F82CA09D157}"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35891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4F070-A261-430D-BEA8-5F82CA09D157}" type="datetimeFigureOut">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10924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4F070-A261-430D-BEA8-5F82CA09D157}" type="datetimeFigureOut">
              <a:rPr lang="en-US" smtClean="0"/>
              <a:t>11/12/2019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32C03-FC31-499D-AFFC-227F5B35151A}" type="slidenum">
              <a:rPr lang="en-US" smtClean="0"/>
              <a:t>‹#›</a:t>
            </a:fld>
            <a:endParaRPr lang="en-US"/>
          </a:p>
        </p:txBody>
      </p:sp>
    </p:spTree>
    <p:extLst>
      <p:ext uri="{BB962C8B-B14F-4D97-AF65-F5344CB8AC3E}">
        <p14:creationId xmlns:p14="http://schemas.microsoft.com/office/powerpoint/2010/main" val="157100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lstStyle/>
          <a:p>
            <a:r>
              <a:rPr lang="en-US" dirty="0" smtClean="0"/>
              <a:t>SEMESTER 1 PROJECT</a:t>
            </a:r>
            <a:br>
              <a:rPr lang="en-US" dirty="0" smtClean="0"/>
            </a:br>
            <a:r>
              <a:rPr lang="en-US" dirty="0" smtClean="0"/>
              <a:t>ANCIENT CIVILIZATIONS</a:t>
            </a:r>
            <a:endParaRPr lang="en-US" dirty="0"/>
          </a:p>
        </p:txBody>
      </p:sp>
      <p:sp>
        <p:nvSpPr>
          <p:cNvPr id="3" name="Subtitle 2"/>
          <p:cNvSpPr>
            <a:spLocks noGrp="1"/>
          </p:cNvSpPr>
          <p:nvPr>
            <p:ph type="subTitle" idx="1"/>
          </p:nvPr>
        </p:nvSpPr>
        <p:spPr>
          <a:xfrm>
            <a:off x="1143000" y="2590800"/>
            <a:ext cx="6400800" cy="2286000"/>
          </a:xfrm>
        </p:spPr>
        <p:txBody>
          <a:bodyPr>
            <a:noAutofit/>
          </a:bodyPr>
          <a:lstStyle/>
          <a:p>
            <a:r>
              <a:rPr lang="en-US" sz="4400" dirty="0" smtClean="0">
                <a:solidFill>
                  <a:srgbClr val="0070C0"/>
                </a:solidFill>
              </a:rPr>
              <a:t>Ancient Greece</a:t>
            </a:r>
          </a:p>
          <a:p>
            <a:r>
              <a:rPr lang="en-US" sz="4400" dirty="0" smtClean="0">
                <a:solidFill>
                  <a:srgbClr val="C00000"/>
                </a:solidFill>
              </a:rPr>
              <a:t>Ancient Rome</a:t>
            </a:r>
          </a:p>
          <a:p>
            <a:r>
              <a:rPr lang="en-US" sz="4400" dirty="0" smtClean="0">
                <a:solidFill>
                  <a:srgbClr val="FFC000"/>
                </a:solidFill>
              </a:rPr>
              <a:t>Ancient China</a:t>
            </a:r>
          </a:p>
        </p:txBody>
      </p:sp>
    </p:spTree>
    <p:extLst>
      <p:ext uri="{BB962C8B-B14F-4D97-AF65-F5344CB8AC3E}">
        <p14:creationId xmlns:p14="http://schemas.microsoft.com/office/powerpoint/2010/main" val="1850963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92"/>
            <a:ext cx="8229600" cy="792162"/>
          </a:xfrm>
        </p:spPr>
        <p:txBody>
          <a:bodyPr/>
          <a:lstStyle/>
          <a:p>
            <a:r>
              <a:rPr lang="en-US" dirty="0" smtClean="0">
                <a:solidFill>
                  <a:srgbClr val="FF0000"/>
                </a:solidFill>
              </a:rPr>
              <a:t>How to pass this project</a:t>
            </a:r>
            <a:endParaRPr lang="en-US" dirty="0">
              <a:solidFill>
                <a:srgbClr val="FF0000"/>
              </a:solidFill>
            </a:endParaRPr>
          </a:p>
        </p:txBody>
      </p:sp>
      <p:sp>
        <p:nvSpPr>
          <p:cNvPr id="3" name="Content Placeholder 2"/>
          <p:cNvSpPr>
            <a:spLocks noGrp="1"/>
          </p:cNvSpPr>
          <p:nvPr>
            <p:ph idx="1"/>
          </p:nvPr>
        </p:nvSpPr>
        <p:spPr>
          <a:xfrm>
            <a:off x="457200" y="838200"/>
            <a:ext cx="8382000" cy="5257800"/>
          </a:xfrm>
        </p:spPr>
        <p:txBody>
          <a:bodyPr>
            <a:noAutofit/>
          </a:bodyPr>
          <a:lstStyle/>
          <a:p>
            <a:r>
              <a:rPr lang="en-US" sz="2000" dirty="0" smtClean="0"/>
              <a:t>Come to class on time</a:t>
            </a:r>
          </a:p>
          <a:p>
            <a:r>
              <a:rPr lang="en-US" sz="2000" dirty="0" smtClean="0"/>
              <a:t>STAY ON TASK</a:t>
            </a:r>
          </a:p>
          <a:p>
            <a:pPr lvl="1"/>
            <a:r>
              <a:rPr lang="en-US" sz="2000" dirty="0" smtClean="0"/>
              <a:t>Complete the GOAL of the day—you can’t just do 1 activity each band.</a:t>
            </a:r>
          </a:p>
          <a:p>
            <a:r>
              <a:rPr lang="en-US" sz="2000" dirty="0" smtClean="0"/>
              <a:t>CHECK IN DAILY</a:t>
            </a:r>
          </a:p>
          <a:p>
            <a:pPr lvl="1"/>
            <a:r>
              <a:rPr lang="en-US" sz="2000" dirty="0" smtClean="0"/>
              <a:t>You must come see us everyday.</a:t>
            </a:r>
          </a:p>
          <a:p>
            <a:r>
              <a:rPr lang="en-US" sz="2000" dirty="0" smtClean="0"/>
              <a:t>Avoid distractions</a:t>
            </a:r>
          </a:p>
          <a:p>
            <a:pPr lvl="1"/>
            <a:r>
              <a:rPr lang="en-US" sz="2000" dirty="0" smtClean="0"/>
              <a:t>move your seat if you are distracted by a friend.</a:t>
            </a:r>
          </a:p>
          <a:p>
            <a:r>
              <a:rPr lang="en-US" sz="2000" dirty="0" smtClean="0"/>
              <a:t>Complete any assignments at home when assigned!</a:t>
            </a:r>
          </a:p>
          <a:p>
            <a:pPr lvl="1"/>
            <a:r>
              <a:rPr lang="en-US" sz="2000" dirty="0" smtClean="0"/>
              <a:t>We will providing </a:t>
            </a:r>
            <a:r>
              <a:rPr lang="en-US" sz="2000" dirty="0" err="1" smtClean="0"/>
              <a:t>hw</a:t>
            </a:r>
            <a:r>
              <a:rPr lang="en-US" sz="2000" dirty="0" smtClean="0"/>
              <a:t> grades.</a:t>
            </a:r>
          </a:p>
          <a:p>
            <a:r>
              <a:rPr lang="en-US" sz="2000" dirty="0" smtClean="0"/>
              <a:t>Come during an OPTA when you are falling behind.</a:t>
            </a:r>
          </a:p>
          <a:p>
            <a:pPr lvl="1"/>
            <a:r>
              <a:rPr lang="en-US" sz="2000" dirty="0" smtClean="0"/>
              <a:t>You will be notified if you aren’t completing enough.</a:t>
            </a:r>
          </a:p>
          <a:p>
            <a:r>
              <a:rPr lang="en-US" sz="2000" dirty="0" smtClean="0"/>
              <a:t>If you are absent, you need to make up the work—OPTA or at HOME.</a:t>
            </a:r>
          </a:p>
          <a:p>
            <a:r>
              <a:rPr lang="en-US" sz="2000" i="1" dirty="0" smtClean="0">
                <a:solidFill>
                  <a:srgbClr val="FF0000"/>
                </a:solidFill>
              </a:rPr>
              <a:t>ASK QUESTIONS WHEN YOU DON’T UNDERSTAND!</a:t>
            </a:r>
          </a:p>
          <a:p>
            <a:r>
              <a:rPr lang="en-US" sz="2000" i="1" dirty="0" smtClean="0">
                <a:solidFill>
                  <a:srgbClr val="FF0000"/>
                </a:solidFill>
              </a:rPr>
              <a:t>Coming in late or not meeting deadlines or completing </a:t>
            </a:r>
            <a:r>
              <a:rPr lang="en-US" sz="2000" i="1" dirty="0" err="1" smtClean="0">
                <a:solidFill>
                  <a:srgbClr val="FF0000"/>
                </a:solidFill>
              </a:rPr>
              <a:t>hw</a:t>
            </a:r>
            <a:r>
              <a:rPr lang="en-US" sz="2000" i="1" dirty="0" smtClean="0">
                <a:solidFill>
                  <a:srgbClr val="FF0000"/>
                </a:solidFill>
              </a:rPr>
              <a:t> will result in POINTS OFF YOUR PROJECT!</a:t>
            </a:r>
            <a:endParaRPr lang="en-US" sz="2000" i="1" dirty="0">
              <a:solidFill>
                <a:srgbClr val="FF0000"/>
              </a:solidFill>
            </a:endParaRPr>
          </a:p>
        </p:txBody>
      </p:sp>
    </p:spTree>
    <p:extLst>
      <p:ext uri="{BB962C8B-B14F-4D97-AF65-F5344CB8AC3E}">
        <p14:creationId xmlns:p14="http://schemas.microsoft.com/office/powerpoint/2010/main" val="1262380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782762"/>
          </a:xfrm>
        </p:spPr>
        <p:txBody>
          <a:bodyPr>
            <a:normAutofit/>
          </a:bodyPr>
          <a:lstStyle/>
          <a:p>
            <a:r>
              <a:rPr lang="en-US" dirty="0" smtClean="0">
                <a:solidFill>
                  <a:srgbClr val="FF0000"/>
                </a:solidFill>
              </a:rPr>
              <a:t>Volunteer Monitors</a:t>
            </a:r>
            <a:r>
              <a:rPr lang="en-US" dirty="0" smtClean="0"/>
              <a:t>—</a:t>
            </a:r>
            <a:r>
              <a:rPr lang="en-US" sz="4000" dirty="0" smtClean="0"/>
              <a:t>Extra Participation Points </a:t>
            </a:r>
            <a:endParaRPr lang="en-US" dirty="0"/>
          </a:p>
        </p:txBody>
      </p:sp>
      <p:sp>
        <p:nvSpPr>
          <p:cNvPr id="3" name="Content Placeholder 2"/>
          <p:cNvSpPr>
            <a:spLocks noGrp="1"/>
          </p:cNvSpPr>
          <p:nvPr>
            <p:ph idx="1"/>
          </p:nvPr>
        </p:nvSpPr>
        <p:spPr>
          <a:xfrm>
            <a:off x="457200" y="1981200"/>
            <a:ext cx="8229600" cy="4144963"/>
          </a:xfrm>
        </p:spPr>
        <p:txBody>
          <a:bodyPr>
            <a:normAutofit lnSpcReduction="10000"/>
          </a:bodyPr>
          <a:lstStyle/>
          <a:p>
            <a:r>
              <a:rPr lang="en-US" sz="2800" b="1" u="sng" dirty="0" smtClean="0">
                <a:solidFill>
                  <a:srgbClr val="FF0000"/>
                </a:solidFill>
              </a:rPr>
              <a:t>Part 1 folder organizer</a:t>
            </a:r>
            <a:r>
              <a:rPr lang="en-US" sz="2800" dirty="0" smtClean="0"/>
              <a:t>—towards the end of the band, you will be in charge of cleaning up the papers and fixing them neatly</a:t>
            </a:r>
          </a:p>
          <a:p>
            <a:r>
              <a:rPr lang="en-US" sz="2800" b="1" u="sng" dirty="0" smtClean="0">
                <a:solidFill>
                  <a:srgbClr val="FF0000"/>
                </a:solidFill>
              </a:rPr>
              <a:t>Portfolio monitor</a:t>
            </a:r>
            <a:r>
              <a:rPr lang="en-US" sz="2800" dirty="0" smtClean="0"/>
              <a:t>—make sure everyone takes their folder and puts in the bin at the end of the band</a:t>
            </a:r>
          </a:p>
          <a:p>
            <a:r>
              <a:rPr lang="en-US" sz="2800" b="1" u="sng" dirty="0" smtClean="0">
                <a:solidFill>
                  <a:srgbClr val="FF0000"/>
                </a:solidFill>
              </a:rPr>
              <a:t>Highlighter monitor</a:t>
            </a:r>
            <a:r>
              <a:rPr lang="en-US" sz="2800" dirty="0" smtClean="0"/>
              <a:t>—collect at the end of the band</a:t>
            </a:r>
          </a:p>
          <a:p>
            <a:r>
              <a:rPr lang="en-US" sz="2800" b="1" u="sng" dirty="0" smtClean="0">
                <a:solidFill>
                  <a:srgbClr val="FF0000"/>
                </a:solidFill>
              </a:rPr>
              <a:t>Computer monitor</a:t>
            </a:r>
            <a:r>
              <a:rPr lang="en-US" sz="2800" dirty="0" smtClean="0"/>
              <a:t>—last 5 minutes of the band, plug computers into appropriate outlets and keep them neat</a:t>
            </a:r>
            <a:endParaRPr lang="en-US" sz="2800" dirty="0"/>
          </a:p>
        </p:txBody>
      </p:sp>
    </p:spTree>
    <p:extLst>
      <p:ext uri="{BB962C8B-B14F-4D97-AF65-F5344CB8AC3E}">
        <p14:creationId xmlns:p14="http://schemas.microsoft.com/office/powerpoint/2010/main" val="247169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How to Access materials at home and/or videos</a:t>
            </a:r>
            <a:endParaRPr lang="en-US" dirty="0"/>
          </a:p>
        </p:txBody>
      </p:sp>
      <p:sp>
        <p:nvSpPr>
          <p:cNvPr id="4" name="Content Placeholder 3"/>
          <p:cNvSpPr>
            <a:spLocks noGrp="1"/>
          </p:cNvSpPr>
          <p:nvPr>
            <p:ph sz="half" idx="1"/>
          </p:nvPr>
        </p:nvSpPr>
        <p:spPr>
          <a:xfrm>
            <a:off x="304800" y="1371600"/>
            <a:ext cx="3657600" cy="4953000"/>
          </a:xfrm>
        </p:spPr>
        <p:txBody>
          <a:bodyPr>
            <a:normAutofit/>
          </a:bodyPr>
          <a:lstStyle/>
          <a:p>
            <a:pPr marL="0" indent="0">
              <a:buNone/>
            </a:pPr>
            <a:r>
              <a:rPr lang="en-US" sz="3200" b="1" u="sng" dirty="0" err="1" smtClean="0">
                <a:solidFill>
                  <a:srgbClr val="FF0000"/>
                </a:solidFill>
              </a:rPr>
              <a:t>BrainPop</a:t>
            </a:r>
            <a:r>
              <a:rPr lang="en-US" sz="3200" b="1" u="sng" dirty="0" smtClean="0">
                <a:solidFill>
                  <a:srgbClr val="FF0000"/>
                </a:solidFill>
              </a:rPr>
              <a:t> </a:t>
            </a:r>
            <a:r>
              <a:rPr lang="en-US" sz="3200" b="1" u="sng" dirty="0" smtClean="0">
                <a:solidFill>
                  <a:srgbClr val="FF0000"/>
                </a:solidFill>
              </a:rPr>
              <a:t>Videos:</a:t>
            </a:r>
          </a:p>
          <a:p>
            <a:pPr lvl="1"/>
            <a:r>
              <a:rPr lang="en-US" sz="2800" dirty="0" smtClean="0"/>
              <a:t>Log on: brainpop.com</a:t>
            </a:r>
          </a:p>
          <a:p>
            <a:pPr lvl="1"/>
            <a:r>
              <a:rPr lang="en-US" sz="2800" dirty="0" smtClean="0"/>
              <a:t>Username: </a:t>
            </a:r>
            <a:r>
              <a:rPr lang="en-US" sz="2800" dirty="0" err="1" smtClean="0"/>
              <a:t>murrow</a:t>
            </a:r>
            <a:endParaRPr lang="en-US" sz="2800" dirty="0" smtClean="0"/>
          </a:p>
          <a:p>
            <a:pPr lvl="1"/>
            <a:r>
              <a:rPr lang="en-US" sz="2800" dirty="0" smtClean="0"/>
              <a:t>Password: murrow1</a:t>
            </a:r>
          </a:p>
          <a:p>
            <a:pPr lvl="1"/>
            <a:r>
              <a:rPr lang="en-US" sz="2800" dirty="0" smtClean="0"/>
              <a:t>In the search box, type the title of the video</a:t>
            </a:r>
          </a:p>
        </p:txBody>
      </p:sp>
      <p:sp>
        <p:nvSpPr>
          <p:cNvPr id="5" name="Content Placeholder 4"/>
          <p:cNvSpPr>
            <a:spLocks noGrp="1"/>
          </p:cNvSpPr>
          <p:nvPr>
            <p:ph sz="half" idx="2"/>
          </p:nvPr>
        </p:nvSpPr>
        <p:spPr>
          <a:xfrm>
            <a:off x="4191000" y="1295400"/>
            <a:ext cx="4724400" cy="4953000"/>
          </a:xfrm>
        </p:spPr>
        <p:txBody>
          <a:bodyPr>
            <a:noAutofit/>
          </a:bodyPr>
          <a:lstStyle/>
          <a:p>
            <a:pPr marL="0" indent="0">
              <a:buNone/>
            </a:pPr>
            <a:r>
              <a:rPr lang="en-US" sz="3200" b="1" u="sng" dirty="0" smtClean="0">
                <a:solidFill>
                  <a:srgbClr val="FF0000"/>
                </a:solidFill>
              </a:rPr>
              <a:t>Worksheets &amp; YouTube Videos:</a:t>
            </a:r>
          </a:p>
          <a:p>
            <a:r>
              <a:rPr lang="en-US" b="1" dirty="0" smtClean="0"/>
              <a:t>9thgradeglobal.weebly.com</a:t>
            </a:r>
          </a:p>
          <a:p>
            <a:pPr lvl="1"/>
            <a:r>
              <a:rPr lang="en-US" dirty="0" smtClean="0"/>
              <a:t>Semester 1 Project tab</a:t>
            </a:r>
          </a:p>
          <a:p>
            <a:pPr lvl="1"/>
            <a:r>
              <a:rPr lang="en-US" dirty="0" smtClean="0"/>
              <a:t>YouTube videos are there too</a:t>
            </a:r>
          </a:p>
          <a:p>
            <a:pPr lvl="1"/>
            <a:r>
              <a:rPr lang="en-US" dirty="0" smtClean="0"/>
              <a:t>If it is a not YouTube video, you need to go the worksheet and type in the URL</a:t>
            </a:r>
            <a:endParaRPr lang="en-US" dirty="0"/>
          </a:p>
        </p:txBody>
      </p:sp>
    </p:spTree>
    <p:extLst>
      <p:ext uri="{BB962C8B-B14F-4D97-AF65-F5344CB8AC3E}">
        <p14:creationId xmlns:p14="http://schemas.microsoft.com/office/powerpoint/2010/main" val="1449307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a:t>
            </a:r>
            <a:endParaRPr lang="en-US" dirty="0"/>
          </a:p>
        </p:txBody>
      </p:sp>
      <p:sp>
        <p:nvSpPr>
          <p:cNvPr id="3" name="Content Placeholder 2"/>
          <p:cNvSpPr>
            <a:spLocks noGrp="1"/>
          </p:cNvSpPr>
          <p:nvPr>
            <p:ph idx="1"/>
          </p:nvPr>
        </p:nvSpPr>
        <p:spPr/>
        <p:txBody>
          <a:bodyPr/>
          <a:lstStyle/>
          <a:p>
            <a:r>
              <a:rPr lang="en-US" dirty="0" smtClean="0"/>
              <a:t>You will collect information and complete tasks about the 3 Ancient Civilizations.</a:t>
            </a:r>
          </a:p>
          <a:p>
            <a:r>
              <a:rPr lang="en-US" dirty="0" smtClean="0"/>
              <a:t>Once you complete an activity, you will check in with us an earn points. </a:t>
            </a:r>
          </a:p>
          <a:p>
            <a:r>
              <a:rPr lang="en-US" dirty="0" smtClean="0"/>
              <a:t>Some are mandatory—they will have a </a:t>
            </a:r>
            <a:r>
              <a:rPr lang="en-US" dirty="0">
                <a:solidFill>
                  <a:srgbClr val="FF0000"/>
                </a:solidFill>
                <a:sym typeface="Webdings"/>
              </a:rPr>
              <a:t></a:t>
            </a:r>
            <a:endParaRPr lang="en-US" sz="2400" dirty="0">
              <a:solidFill>
                <a:srgbClr val="FF0000"/>
              </a:solidFill>
            </a:endParaRPr>
          </a:p>
          <a:p>
            <a:r>
              <a:rPr lang="en-US" dirty="0"/>
              <a:t>S</a:t>
            </a:r>
            <a:r>
              <a:rPr lang="en-US" dirty="0" smtClean="0"/>
              <a:t>ome are optional—the directions in each section will tell you how many to choose.</a:t>
            </a:r>
          </a:p>
          <a:p>
            <a:r>
              <a:rPr lang="en-US" dirty="0" smtClean="0"/>
              <a:t>Bring HEADPHONES for video activities </a:t>
            </a:r>
            <a:endParaRPr lang="en-US" dirty="0"/>
          </a:p>
        </p:txBody>
      </p:sp>
    </p:spTree>
    <p:extLst>
      <p:ext uri="{BB962C8B-B14F-4D97-AF65-F5344CB8AC3E}">
        <p14:creationId xmlns:p14="http://schemas.microsoft.com/office/powerpoint/2010/main" val="569458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29765260"/>
              </p:ext>
            </p:extLst>
          </p:nvPr>
        </p:nvGraphicFramePr>
        <p:xfrm>
          <a:off x="152400" y="228601"/>
          <a:ext cx="8839200" cy="5943600"/>
        </p:xfrm>
        <a:graphic>
          <a:graphicData uri="http://schemas.openxmlformats.org/drawingml/2006/table">
            <a:tbl>
              <a:tblPr firstRow="1" firstCol="1" lastRow="1" lastCol="1" bandRow="1" bandCol="1">
                <a:tableStyleId>{5C22544A-7EE6-4342-B048-85BDC9FD1C3A}</a:tableStyleId>
              </a:tblPr>
              <a:tblGrid>
                <a:gridCol w="6494200">
                  <a:extLst>
                    <a:ext uri="{9D8B030D-6E8A-4147-A177-3AD203B41FA5}">
                      <a16:colId xmlns:a16="http://schemas.microsoft.com/office/drawing/2014/main" val="20000"/>
                    </a:ext>
                  </a:extLst>
                </a:gridCol>
                <a:gridCol w="998800">
                  <a:extLst>
                    <a:ext uri="{9D8B030D-6E8A-4147-A177-3AD203B41FA5}">
                      <a16:colId xmlns:a16="http://schemas.microsoft.com/office/drawing/2014/main" val="20001"/>
                    </a:ext>
                  </a:extLst>
                </a:gridCol>
                <a:gridCol w="713770">
                  <a:extLst>
                    <a:ext uri="{9D8B030D-6E8A-4147-A177-3AD203B41FA5}">
                      <a16:colId xmlns:a16="http://schemas.microsoft.com/office/drawing/2014/main" val="20002"/>
                    </a:ext>
                  </a:extLst>
                </a:gridCol>
                <a:gridCol w="632430">
                  <a:extLst>
                    <a:ext uri="{9D8B030D-6E8A-4147-A177-3AD203B41FA5}">
                      <a16:colId xmlns:a16="http://schemas.microsoft.com/office/drawing/2014/main" val="20003"/>
                    </a:ext>
                  </a:extLst>
                </a:gridCol>
              </a:tblGrid>
              <a:tr h="463213">
                <a:tc gridSpan="4">
                  <a:txBody>
                    <a:bodyPr/>
                    <a:lstStyle/>
                    <a:p>
                      <a:pPr marL="0" marR="45720">
                        <a:spcBef>
                          <a:spcPts val="0"/>
                        </a:spcBef>
                        <a:spcAft>
                          <a:spcPts val="0"/>
                        </a:spcAft>
                      </a:pPr>
                      <a:r>
                        <a:rPr lang="en-US" sz="2400" dirty="0">
                          <a:solidFill>
                            <a:schemeClr val="tx1"/>
                          </a:solidFill>
                          <a:effectLst/>
                        </a:rPr>
                        <a:t>ALL Activities marked with a ‘</a:t>
                      </a:r>
                      <a:r>
                        <a:rPr lang="en-US" sz="2400" dirty="0">
                          <a:solidFill>
                            <a:schemeClr val="tx1"/>
                          </a:solidFill>
                          <a:effectLst/>
                          <a:sym typeface="Webdings"/>
                        </a:rPr>
                        <a:t></a:t>
                      </a:r>
                      <a:r>
                        <a:rPr lang="en-US" sz="2400" dirty="0">
                          <a:solidFill>
                            <a:schemeClr val="tx1"/>
                          </a:solidFill>
                          <a:effectLst/>
                        </a:rPr>
                        <a:t>’ ARE REQUIRED. Otherwise, you select your choices.</a:t>
                      </a:r>
                      <a:endParaRPr lang="en-US" sz="2000" dirty="0">
                        <a:solidFill>
                          <a:schemeClr val="tx1"/>
                        </a:solidFill>
                        <a:effectLst/>
                      </a:endParaRPr>
                    </a:p>
                    <a:p>
                      <a:pPr marL="0" marR="45720">
                        <a:spcBef>
                          <a:spcPts val="0"/>
                        </a:spcBef>
                        <a:spcAft>
                          <a:spcPts val="0"/>
                        </a:spcAft>
                      </a:pPr>
                      <a:r>
                        <a:rPr lang="en-US" sz="24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9119">
                <a:tc>
                  <a:txBody>
                    <a:bodyPr/>
                    <a:lstStyle/>
                    <a:p>
                      <a:pPr marL="0" marR="45720">
                        <a:spcBef>
                          <a:spcPts val="0"/>
                        </a:spcBef>
                        <a:spcAft>
                          <a:spcPts val="0"/>
                        </a:spcAft>
                      </a:pPr>
                      <a:r>
                        <a:rPr lang="en-US" sz="2000" dirty="0">
                          <a:solidFill>
                            <a:schemeClr val="tx1"/>
                          </a:solidFill>
                          <a:effectLst/>
                        </a:rPr>
                        <a:t>ACTIVITY OPTIONS:</a:t>
                      </a:r>
                    </a:p>
                    <a:p>
                      <a:pPr marL="0" marR="4572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45720">
                        <a:spcBef>
                          <a:spcPts val="0"/>
                        </a:spcBef>
                        <a:spcAft>
                          <a:spcPts val="0"/>
                        </a:spcAft>
                      </a:pPr>
                      <a:r>
                        <a:rPr lang="en-US" sz="1600" dirty="0">
                          <a:solidFill>
                            <a:schemeClr val="tx1"/>
                          </a:solidFill>
                          <a:effectLst/>
                        </a:rPr>
                        <a:t>POINTS</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45720">
                        <a:spcBef>
                          <a:spcPts val="0"/>
                        </a:spcBef>
                        <a:spcAft>
                          <a:spcPts val="0"/>
                        </a:spcAft>
                      </a:pPr>
                      <a:r>
                        <a:rPr lang="en-US" sz="1600" dirty="0">
                          <a:solidFill>
                            <a:schemeClr val="tx1"/>
                          </a:solidFill>
                          <a:effectLst/>
                        </a:rPr>
                        <a:t>Points Earned</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effectLst/>
                        </a:rPr>
                        <a:t>Teach</a:t>
                      </a:r>
                    </a:p>
                    <a:p>
                      <a:pPr marL="0" marR="0" algn="ctr">
                        <a:spcBef>
                          <a:spcPts val="0"/>
                        </a:spcBef>
                        <a:spcAft>
                          <a:spcPts val="0"/>
                        </a:spcAft>
                      </a:pPr>
                      <a:r>
                        <a:rPr lang="en-US" sz="1400" dirty="0" smtClean="0">
                          <a:solidFill>
                            <a:schemeClr val="tx1"/>
                          </a:solidFill>
                          <a:effectLst/>
                        </a:rPr>
                        <a:t>Initials</a:t>
                      </a:r>
                      <a:endParaRPr lang="en-US" sz="18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86750">
                <a:tc gridSpan="4">
                  <a:txBody>
                    <a:bodyPr/>
                    <a:lstStyle/>
                    <a:p>
                      <a:pPr marL="0" marR="45720">
                        <a:spcBef>
                          <a:spcPts val="0"/>
                        </a:spcBef>
                        <a:spcAft>
                          <a:spcPts val="0"/>
                        </a:spcAft>
                      </a:pPr>
                      <a:r>
                        <a:rPr lang="en-US" sz="2000" dirty="0">
                          <a:solidFill>
                            <a:schemeClr val="tx1"/>
                          </a:solidFill>
                          <a:effectLst/>
                        </a:rPr>
                        <a:t>Topic 1: GEOGRAPHY</a:t>
                      </a:r>
                    </a:p>
                    <a:p>
                      <a:pPr marL="0" marR="45720">
                        <a:spcBef>
                          <a:spcPts val="0"/>
                        </a:spcBef>
                        <a:spcAft>
                          <a:spcPts val="0"/>
                        </a:spcAft>
                      </a:pPr>
                      <a:r>
                        <a:rPr lang="en-US" sz="2000" b="1" dirty="0">
                          <a:solidFill>
                            <a:schemeClr val="tx1"/>
                          </a:solidFill>
                          <a:effectLst/>
                        </a:rPr>
                        <a:t>Total to complete in this objective: 2</a:t>
                      </a:r>
                      <a:endParaRPr lang="en-US" sz="2000" b="1"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16876">
                <a:tc>
                  <a:txBody>
                    <a:bodyPr/>
                    <a:lstStyle/>
                    <a:p>
                      <a:pPr marL="0" marR="45720">
                        <a:spcBef>
                          <a:spcPts val="0"/>
                        </a:spcBef>
                        <a:spcAft>
                          <a:spcPts val="0"/>
                        </a:spcAft>
                        <a:tabLst>
                          <a:tab pos="350520" algn="l"/>
                        </a:tabLst>
                      </a:pPr>
                      <a:r>
                        <a:rPr lang="en-US" sz="1400" dirty="0">
                          <a:solidFill>
                            <a:schemeClr val="tx1"/>
                          </a:solidFill>
                          <a:effectLst/>
                        </a:rPr>
                        <a:t> </a:t>
                      </a:r>
                      <a:endParaRPr lang="en-US" sz="2000" dirty="0">
                        <a:solidFill>
                          <a:schemeClr val="tx1"/>
                        </a:solidFill>
                        <a:effectLst/>
                      </a:endParaRPr>
                    </a:p>
                    <a:p>
                      <a:pPr marL="0" marR="45720">
                        <a:spcBef>
                          <a:spcPts val="0"/>
                        </a:spcBef>
                        <a:spcAft>
                          <a:spcPts val="0"/>
                        </a:spcAft>
                        <a:tabLst>
                          <a:tab pos="350520" algn="l"/>
                        </a:tabLst>
                      </a:pPr>
                      <a:r>
                        <a:rPr lang="en-US" sz="2800" dirty="0">
                          <a:solidFill>
                            <a:schemeClr val="tx1"/>
                          </a:solidFill>
                          <a:effectLst/>
                          <a:sym typeface="Webdings"/>
                        </a:rPr>
                        <a:t></a:t>
                      </a:r>
                      <a:endParaRPr lang="en-US" sz="2000" dirty="0">
                        <a:solidFill>
                          <a:schemeClr val="tx1"/>
                        </a:solidFill>
                        <a:effectLst/>
                      </a:endParaRPr>
                    </a:p>
                    <a:p>
                      <a:pPr marL="342900" marR="45720" lvl="0" indent="-342900">
                        <a:spcBef>
                          <a:spcPts val="0"/>
                        </a:spcBef>
                        <a:spcAft>
                          <a:spcPts val="0"/>
                        </a:spcAft>
                        <a:buSzPts val="1200"/>
                        <a:buFont typeface="Wingdings"/>
                        <a:buChar char=""/>
                      </a:pPr>
                      <a:r>
                        <a:rPr lang="en-US" sz="1800" dirty="0">
                          <a:solidFill>
                            <a:schemeClr val="tx1"/>
                          </a:solidFill>
                          <a:effectLst/>
                        </a:rPr>
                        <a:t>Location &amp; Map: Actively read about the geographic context of Greece and how it expanded over time into an empire. </a:t>
                      </a:r>
                      <a:r>
                        <a:rPr lang="en-US" sz="1800" dirty="0" smtClean="0">
                          <a:solidFill>
                            <a:schemeClr val="tx1"/>
                          </a:solidFill>
                          <a:effectLst/>
                        </a:rPr>
                        <a:t> Label the blank map. Then</a:t>
                      </a:r>
                      <a:r>
                        <a:rPr lang="en-US" sz="1800" dirty="0">
                          <a:solidFill>
                            <a:schemeClr val="tx1"/>
                          </a:solidFill>
                          <a:effectLst/>
                        </a:rPr>
                        <a:t>, using the TEAL paragraph template, explain and evaluate how the geographic context of Greece affects the empire.</a:t>
                      </a:r>
                      <a:endParaRPr lang="en-US" sz="2000" dirty="0">
                        <a:solidFill>
                          <a:schemeClr val="tx1"/>
                        </a:solidFill>
                        <a:effectLst/>
                      </a:endParaRPr>
                    </a:p>
                    <a:p>
                      <a:pPr marL="0" marR="45720">
                        <a:spcBef>
                          <a:spcPts val="0"/>
                        </a:spcBef>
                        <a:spcAft>
                          <a:spcPts val="0"/>
                        </a:spcAft>
                      </a:pPr>
                      <a:r>
                        <a:rPr lang="en-US" sz="12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45720" algn="ctr">
                        <a:spcBef>
                          <a:spcPts val="0"/>
                        </a:spcBef>
                        <a:spcAft>
                          <a:spcPts val="0"/>
                        </a:spcAft>
                      </a:pPr>
                      <a:r>
                        <a:rPr lang="en-US" sz="1800" dirty="0">
                          <a:solidFill>
                            <a:schemeClr val="tx1"/>
                          </a:solidFill>
                          <a:effectLst/>
                        </a:rPr>
                        <a:t>5</a:t>
                      </a:r>
                      <a:r>
                        <a:rPr lang="en-US" sz="1800" dirty="0" smtClean="0">
                          <a:solidFill>
                            <a:schemeClr val="tx1"/>
                          </a:solidFill>
                          <a:effectLst/>
                        </a:rPr>
                        <a:t> </a:t>
                      </a:r>
                      <a:r>
                        <a:rPr lang="en-US" sz="1800" dirty="0">
                          <a:solidFill>
                            <a:schemeClr val="tx1"/>
                          </a:solidFill>
                          <a:effectLst/>
                        </a:rPr>
                        <a:t>POINTS</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4572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4572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73502">
                <a:tc>
                  <a:txBody>
                    <a:bodyPr/>
                    <a:lstStyle/>
                    <a:p>
                      <a:pPr marL="0" marR="45720">
                        <a:spcBef>
                          <a:spcPts val="0"/>
                        </a:spcBef>
                        <a:spcAft>
                          <a:spcPts val="0"/>
                        </a:spcAft>
                        <a:tabLst>
                          <a:tab pos="350520" algn="l"/>
                        </a:tabLst>
                      </a:pPr>
                      <a:r>
                        <a:rPr lang="en-US" sz="2800" dirty="0">
                          <a:solidFill>
                            <a:schemeClr val="tx1"/>
                          </a:solidFill>
                          <a:effectLst/>
                          <a:sym typeface="Webdings"/>
                        </a:rPr>
                        <a:t></a:t>
                      </a:r>
                      <a:endParaRPr lang="en-US" sz="2000" dirty="0">
                        <a:solidFill>
                          <a:schemeClr val="tx1"/>
                        </a:solidFill>
                        <a:effectLst/>
                      </a:endParaRPr>
                    </a:p>
                    <a:p>
                      <a:pPr marL="342900" marR="0" lvl="0" indent="-342900">
                        <a:spcBef>
                          <a:spcPts val="0"/>
                        </a:spcBef>
                        <a:spcAft>
                          <a:spcPts val="0"/>
                        </a:spcAft>
                        <a:buSzPts val="1200"/>
                        <a:buFont typeface="Wingdings"/>
                        <a:buChar char=""/>
                        <a:tabLst>
                          <a:tab pos="228600" algn="l"/>
                        </a:tabLst>
                      </a:pPr>
                      <a:r>
                        <a:rPr lang="en-US" sz="1800" dirty="0">
                          <a:solidFill>
                            <a:schemeClr val="tx1"/>
                          </a:solidFill>
                          <a:effectLst/>
                        </a:rPr>
                        <a:t>Athens &amp; Sparta: Actively read about the two Greek city-states: Athens and Sparta and compare their lifestyles. Explain how the geographic context of Greece affected the empire.</a:t>
                      </a:r>
                      <a:endParaRPr lang="en-US" sz="2000" dirty="0">
                        <a:solidFill>
                          <a:schemeClr val="tx1"/>
                        </a:solidFill>
                        <a:effectLst/>
                      </a:endParaRPr>
                    </a:p>
                    <a:p>
                      <a:pPr marL="228600" marR="0">
                        <a:spcBef>
                          <a:spcPts val="0"/>
                        </a:spcBef>
                        <a:spcAft>
                          <a:spcPts val="0"/>
                        </a:spcAft>
                      </a:pPr>
                      <a:r>
                        <a:rPr lang="en-US" sz="14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800" dirty="0">
                          <a:solidFill>
                            <a:schemeClr val="tx1"/>
                          </a:solidFill>
                          <a:effectLst/>
                        </a:rPr>
                        <a:t> </a:t>
                      </a:r>
                      <a:endParaRPr lang="en-US" sz="2000" dirty="0">
                        <a:solidFill>
                          <a:schemeClr val="tx1"/>
                        </a:solidFill>
                        <a:effectLst/>
                      </a:endParaRPr>
                    </a:p>
                    <a:p>
                      <a:pPr marL="0" marR="0" algn="ctr">
                        <a:spcBef>
                          <a:spcPts val="0"/>
                        </a:spcBef>
                        <a:spcAft>
                          <a:spcPts val="0"/>
                        </a:spcAft>
                      </a:pPr>
                      <a:r>
                        <a:rPr lang="en-US" sz="1800" dirty="0">
                          <a:solidFill>
                            <a:schemeClr val="tx1"/>
                          </a:solidFill>
                          <a:effectLst/>
                        </a:rPr>
                        <a:t> </a:t>
                      </a:r>
                      <a:endParaRPr lang="en-US" sz="2000" dirty="0">
                        <a:solidFill>
                          <a:schemeClr val="tx1"/>
                        </a:solidFill>
                        <a:effectLst/>
                      </a:endParaRPr>
                    </a:p>
                    <a:p>
                      <a:pPr marL="0" marR="0" algn="ctr">
                        <a:spcBef>
                          <a:spcPts val="0"/>
                        </a:spcBef>
                        <a:spcAft>
                          <a:spcPts val="0"/>
                        </a:spcAft>
                      </a:pPr>
                      <a:r>
                        <a:rPr lang="en-US" sz="1800" b="0" dirty="0">
                          <a:solidFill>
                            <a:schemeClr val="tx1"/>
                          </a:solidFill>
                          <a:effectLst/>
                        </a:rPr>
                        <a:t>5</a:t>
                      </a:r>
                      <a:r>
                        <a:rPr lang="en-US" sz="1800" b="0" dirty="0" smtClean="0">
                          <a:solidFill>
                            <a:schemeClr val="tx1"/>
                          </a:solidFill>
                          <a:effectLst/>
                        </a:rPr>
                        <a:t> </a:t>
                      </a:r>
                      <a:r>
                        <a:rPr lang="en-US" sz="1800" b="0" dirty="0">
                          <a:solidFill>
                            <a:schemeClr val="tx1"/>
                          </a:solidFill>
                          <a:effectLst/>
                        </a:rPr>
                        <a:t>POINTS</a:t>
                      </a:r>
                      <a:endParaRPr lang="en-US" sz="2000" b="0" dirty="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a:solidFill>
                            <a:schemeClr val="tx1"/>
                          </a:solidFill>
                          <a:effectLst/>
                        </a:rPr>
                        <a:t> </a:t>
                      </a:r>
                      <a:endParaRPr lang="en-US" sz="200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2" name="SMARTInkShape-5"/>
          <p:cNvSpPr/>
          <p:nvPr/>
        </p:nvSpPr>
        <p:spPr>
          <a:xfrm>
            <a:off x="142875" y="2261960"/>
            <a:ext cx="53579" cy="15111"/>
          </a:xfrm>
          <a:custGeom>
            <a:avLst/>
            <a:gdLst/>
            <a:ahLst/>
            <a:cxnLst/>
            <a:rect l="0" t="0" r="0" b="0"/>
            <a:pathLst>
              <a:path w="53579" h="15111">
                <a:moveTo>
                  <a:pt x="0" y="15110"/>
                </a:moveTo>
                <a:lnTo>
                  <a:pt x="0" y="10370"/>
                </a:lnTo>
                <a:lnTo>
                  <a:pt x="1985" y="8973"/>
                </a:lnTo>
                <a:lnTo>
                  <a:pt x="19427" y="6732"/>
                </a:lnTo>
                <a:lnTo>
                  <a:pt x="30463" y="5434"/>
                </a:lnTo>
                <a:lnTo>
                  <a:pt x="535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54712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08112178"/>
              </p:ext>
            </p:extLst>
          </p:nvPr>
        </p:nvGraphicFramePr>
        <p:xfrm>
          <a:off x="228600" y="126275"/>
          <a:ext cx="8763001" cy="6499526"/>
        </p:xfrm>
        <a:graphic>
          <a:graphicData uri="http://schemas.openxmlformats.org/drawingml/2006/table">
            <a:tbl>
              <a:tblPr firstRow="1" firstCol="1" lastRow="1" lastCol="1" bandRow="1" bandCol="1">
                <a:tableStyleId>{5C22544A-7EE6-4342-B048-85BDC9FD1C3A}</a:tableStyleId>
              </a:tblPr>
              <a:tblGrid>
                <a:gridCol w="6329093">
                  <a:extLst>
                    <a:ext uri="{9D8B030D-6E8A-4147-A177-3AD203B41FA5}">
                      <a16:colId xmlns:a16="http://schemas.microsoft.com/office/drawing/2014/main" val="20000"/>
                    </a:ext>
                  </a:extLst>
                </a:gridCol>
                <a:gridCol w="973408">
                  <a:extLst>
                    <a:ext uri="{9D8B030D-6E8A-4147-A177-3AD203B41FA5}">
                      <a16:colId xmlns:a16="http://schemas.microsoft.com/office/drawing/2014/main" val="20001"/>
                    </a:ext>
                  </a:extLst>
                </a:gridCol>
                <a:gridCol w="695624">
                  <a:extLst>
                    <a:ext uri="{9D8B030D-6E8A-4147-A177-3AD203B41FA5}">
                      <a16:colId xmlns:a16="http://schemas.microsoft.com/office/drawing/2014/main" val="20002"/>
                    </a:ext>
                  </a:extLst>
                </a:gridCol>
                <a:gridCol w="764876">
                  <a:extLst>
                    <a:ext uri="{9D8B030D-6E8A-4147-A177-3AD203B41FA5}">
                      <a16:colId xmlns:a16="http://schemas.microsoft.com/office/drawing/2014/main" val="20003"/>
                    </a:ext>
                  </a:extLst>
                </a:gridCol>
              </a:tblGrid>
              <a:tr h="925286">
                <a:tc gridSpan="4">
                  <a:txBody>
                    <a:bodyPr/>
                    <a:lstStyle/>
                    <a:p>
                      <a:pPr marL="0" marR="0">
                        <a:spcBef>
                          <a:spcPts val="0"/>
                        </a:spcBef>
                        <a:spcAft>
                          <a:spcPts val="0"/>
                        </a:spcAft>
                      </a:pPr>
                      <a:r>
                        <a:rPr lang="en-US" sz="2000" dirty="0">
                          <a:solidFill>
                            <a:schemeClr val="tx1"/>
                          </a:solidFill>
                          <a:effectLst/>
                        </a:rPr>
                        <a:t>Topic 2:  GOVERNMENT -</a:t>
                      </a:r>
                    </a:p>
                    <a:p>
                      <a:pPr marL="0" marR="0">
                        <a:spcBef>
                          <a:spcPts val="0"/>
                        </a:spcBef>
                        <a:spcAft>
                          <a:spcPts val="0"/>
                        </a:spcAft>
                      </a:pPr>
                      <a:r>
                        <a:rPr lang="en-US" sz="2000" dirty="0">
                          <a:solidFill>
                            <a:schemeClr val="tx1"/>
                          </a:solidFill>
                          <a:effectLst/>
                        </a:rPr>
                        <a:t>Total to complete in this objective: 2 </a:t>
                      </a:r>
                      <a:r>
                        <a:rPr lang="en-US" sz="1800" dirty="0">
                          <a:solidFill>
                            <a:schemeClr val="tx1"/>
                          </a:solidFill>
                          <a:effectLst/>
                        </a:rPr>
                        <a:t>(Complete </a:t>
                      </a:r>
                      <a:r>
                        <a:rPr lang="en-US" sz="2000" dirty="0">
                          <a:solidFill>
                            <a:srgbClr val="FF0000"/>
                          </a:solidFill>
                          <a:effectLst/>
                        </a:rPr>
                        <a:t>mandatory one and choose ONE other task</a:t>
                      </a:r>
                      <a:r>
                        <a:rPr lang="en-US" sz="1800" dirty="0">
                          <a:solidFill>
                            <a:schemeClr val="tx1"/>
                          </a:solidFill>
                          <a:effectLst/>
                        </a:rPr>
                        <a:t>)</a:t>
                      </a:r>
                      <a:endParaRPr lang="en-US" sz="20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86160">
                <a:tc>
                  <a:txBody>
                    <a:bodyPr/>
                    <a:lstStyle/>
                    <a:p>
                      <a:pPr marL="0" marR="45720">
                        <a:spcBef>
                          <a:spcPts val="0"/>
                        </a:spcBef>
                        <a:spcAft>
                          <a:spcPts val="0"/>
                        </a:spcAft>
                        <a:tabLst>
                          <a:tab pos="350520" algn="l"/>
                        </a:tabLst>
                      </a:pPr>
                      <a:r>
                        <a:rPr lang="en-US" sz="1400" dirty="0">
                          <a:solidFill>
                            <a:schemeClr val="tx1"/>
                          </a:solidFill>
                          <a:effectLst/>
                        </a:rPr>
                        <a:t> </a:t>
                      </a:r>
                      <a:endParaRPr lang="en-US" sz="3200" dirty="0">
                        <a:solidFill>
                          <a:schemeClr val="tx1"/>
                        </a:solidFill>
                        <a:effectLst/>
                      </a:endParaRPr>
                    </a:p>
                    <a:p>
                      <a:pPr marL="0" marR="45720">
                        <a:spcBef>
                          <a:spcPts val="0"/>
                        </a:spcBef>
                        <a:spcAft>
                          <a:spcPts val="0"/>
                        </a:spcAft>
                        <a:tabLst>
                          <a:tab pos="350520" algn="l"/>
                        </a:tabLst>
                      </a:pPr>
                      <a:r>
                        <a:rPr lang="en-US" sz="2800" dirty="0">
                          <a:solidFill>
                            <a:schemeClr val="tx1"/>
                          </a:solidFill>
                          <a:effectLst/>
                          <a:sym typeface="Webdings"/>
                        </a:rPr>
                        <a:t></a:t>
                      </a:r>
                      <a:endParaRPr lang="en-US" sz="2000" dirty="0">
                        <a:solidFill>
                          <a:schemeClr val="tx1"/>
                        </a:solidFill>
                        <a:effectLst/>
                      </a:endParaRPr>
                    </a:p>
                    <a:p>
                      <a:pPr marL="342900" marR="45720" lvl="0" indent="-342900">
                        <a:spcBef>
                          <a:spcPts val="0"/>
                        </a:spcBef>
                        <a:spcAft>
                          <a:spcPts val="0"/>
                        </a:spcAft>
                        <a:buSzPts val="1200"/>
                        <a:buFont typeface="Wingdings"/>
                        <a:buChar char=""/>
                        <a:tabLst>
                          <a:tab pos="217170" algn="l"/>
                        </a:tabLst>
                      </a:pPr>
                      <a:r>
                        <a:rPr lang="en-US" sz="2000" dirty="0">
                          <a:solidFill>
                            <a:schemeClr val="tx1"/>
                          </a:solidFill>
                          <a:effectLst/>
                        </a:rPr>
                        <a:t>Alexander the Great &amp; Hellenism: Actively read about Alexander the Great and the spread of Hellenistic culture.  Create a pros and cons list of Hellenism and assimilation</a:t>
                      </a:r>
                      <a:r>
                        <a:rPr lang="en-US" sz="2000" dirty="0" smtClean="0">
                          <a:solidFill>
                            <a:schemeClr val="tx1"/>
                          </a:solidFill>
                          <a:effectLst/>
                        </a:rPr>
                        <a:t>.</a:t>
                      </a:r>
                      <a:endParaRPr lang="en-US" sz="320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5</a:t>
                      </a:r>
                      <a:r>
                        <a:rPr lang="en-US" sz="2000" dirty="0" smtClean="0">
                          <a:solidFill>
                            <a:schemeClr val="tx1"/>
                          </a:solidFill>
                          <a:effectLst/>
                        </a:rPr>
                        <a:t> </a:t>
                      </a:r>
                      <a:r>
                        <a:rPr lang="en-US" sz="2000" dirty="0">
                          <a:solidFill>
                            <a:schemeClr val="tx1"/>
                          </a:solidFill>
                          <a:effectLst/>
                        </a:rPr>
                        <a:t>POINTS</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316753">
                <a:tc>
                  <a:txBody>
                    <a:bodyPr/>
                    <a:lstStyle/>
                    <a:p>
                      <a:pPr marL="0" marR="45720">
                        <a:spcBef>
                          <a:spcPts val="0"/>
                        </a:spcBef>
                        <a:spcAft>
                          <a:spcPts val="0"/>
                        </a:spcAft>
                        <a:tabLst>
                          <a:tab pos="350520" algn="l"/>
                        </a:tabLst>
                      </a:pPr>
                      <a:r>
                        <a:rPr lang="en-US" sz="1400">
                          <a:solidFill>
                            <a:schemeClr val="tx1"/>
                          </a:solidFill>
                          <a:effectLst/>
                        </a:rPr>
                        <a:t> </a:t>
                      </a:r>
                      <a:endParaRPr lang="en-US" sz="3200">
                        <a:solidFill>
                          <a:schemeClr val="tx1"/>
                        </a:solidFill>
                        <a:effectLst/>
                      </a:endParaRPr>
                    </a:p>
                    <a:p>
                      <a:pPr marL="342900" marR="45720" lvl="0" indent="-342900">
                        <a:spcBef>
                          <a:spcPts val="0"/>
                        </a:spcBef>
                        <a:spcAft>
                          <a:spcPts val="0"/>
                        </a:spcAft>
                        <a:buSzPts val="1200"/>
                        <a:buFont typeface="Wingdings"/>
                        <a:buChar char=""/>
                        <a:tabLst>
                          <a:tab pos="217170" algn="l"/>
                        </a:tabLst>
                      </a:pPr>
                      <a:r>
                        <a:rPr lang="en-US" sz="2000">
                          <a:solidFill>
                            <a:schemeClr val="tx1"/>
                          </a:solidFill>
                          <a:effectLst/>
                        </a:rPr>
                        <a:t>Government of Ancient Greece: Actively read about the various forms of government in Greece; then compare Athenian democracy to modern day democracy.  Be sure to explain how democracy continues to be an issue or has changed over time.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1800" dirty="0" smtClean="0">
                          <a:solidFill>
                            <a:schemeClr val="tx1"/>
                          </a:solidFill>
                          <a:effectLst/>
                        </a:rPr>
                        <a:t>5POINTS</a:t>
                      </a:r>
                      <a:endParaRPr lang="en-US" sz="28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24594">
                <a:tc>
                  <a:txBody>
                    <a:bodyPr/>
                    <a:lstStyle/>
                    <a:p>
                      <a:pPr marL="0" marR="45720">
                        <a:spcBef>
                          <a:spcPts val="0"/>
                        </a:spcBef>
                        <a:spcAft>
                          <a:spcPts val="0"/>
                        </a:spcAft>
                        <a:tabLst>
                          <a:tab pos="350520" algn="l"/>
                        </a:tabLst>
                      </a:pPr>
                      <a:endParaRPr lang="en-US" sz="800" dirty="0" smtClean="0">
                        <a:solidFill>
                          <a:schemeClr val="tx1"/>
                        </a:solidFill>
                        <a:effectLst/>
                      </a:endParaRPr>
                    </a:p>
                    <a:p>
                      <a:pPr marL="342900" marR="45720" lvl="0" indent="-342900">
                        <a:spcBef>
                          <a:spcPts val="0"/>
                        </a:spcBef>
                        <a:spcAft>
                          <a:spcPts val="0"/>
                        </a:spcAft>
                        <a:buSzPts val="1200"/>
                        <a:buFont typeface="Wingdings"/>
                        <a:buChar char=""/>
                        <a:tabLst>
                          <a:tab pos="228600" algn="l"/>
                        </a:tabLst>
                      </a:pPr>
                      <a:r>
                        <a:rPr lang="en-US" sz="2000" dirty="0" smtClean="0">
                          <a:solidFill>
                            <a:schemeClr val="tx1"/>
                          </a:solidFill>
                          <a:effectLst/>
                        </a:rPr>
                        <a:t>Video: Watch the “Athens” Brain Pop Video. While watching the video, fill out the brainstorm with important notes and info. because you will need to answer the following multiple choice questions. </a:t>
                      </a:r>
                      <a:r>
                        <a:rPr lang="en-US" sz="2000" dirty="0" smtClean="0">
                          <a:solidFill>
                            <a:srgbClr val="FF0000"/>
                          </a:solidFill>
                          <a:effectLst/>
                        </a:rPr>
                        <a:t>*If you do not take notes on the back, you will not earn credit.* </a:t>
                      </a:r>
                      <a:endParaRPr lang="en-US" sz="3200" dirty="0" smtClean="0">
                        <a:solidFill>
                          <a:srgbClr val="FF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b="0" dirty="0" smtClean="0">
                          <a:solidFill>
                            <a:schemeClr val="tx1"/>
                          </a:solidFill>
                          <a:effectLst/>
                        </a:rPr>
                        <a:t>5 POINTS</a:t>
                      </a:r>
                      <a:endParaRPr lang="en-US" sz="32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3" name="SMARTInkShape-7"/>
          <p:cNvSpPr/>
          <p:nvPr/>
        </p:nvSpPr>
        <p:spPr>
          <a:xfrm>
            <a:off x="5975213" y="1125141"/>
            <a:ext cx="43397" cy="17860"/>
          </a:xfrm>
          <a:custGeom>
            <a:avLst/>
            <a:gdLst/>
            <a:ahLst/>
            <a:cxnLst/>
            <a:rect l="0" t="0" r="0" b="0"/>
            <a:pathLst>
              <a:path w="43397" h="17860">
                <a:moveTo>
                  <a:pt x="43396" y="0"/>
                </a:moveTo>
                <a:lnTo>
                  <a:pt x="3055" y="992"/>
                </a:lnTo>
                <a:lnTo>
                  <a:pt x="627" y="2645"/>
                </a:lnTo>
                <a:lnTo>
                  <a:pt x="0" y="4740"/>
                </a:lnTo>
                <a:lnTo>
                  <a:pt x="1568" y="6136"/>
                </a:lnTo>
                <a:lnTo>
                  <a:pt x="14235" y="8562"/>
                </a:lnTo>
                <a:lnTo>
                  <a:pt x="25108" y="8920"/>
                </a:lnTo>
                <a:lnTo>
                  <a:pt x="34467"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32308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12684039"/>
              </p:ext>
            </p:extLst>
          </p:nvPr>
        </p:nvGraphicFramePr>
        <p:xfrm>
          <a:off x="304800" y="228600"/>
          <a:ext cx="8686800" cy="6553200"/>
        </p:xfrm>
        <a:graphic>
          <a:graphicData uri="http://schemas.openxmlformats.org/drawingml/2006/table">
            <a:tbl>
              <a:tblPr firstRow="1" firstCol="1" lastRow="1" lastCol="1" bandRow="1" bandCol="1">
                <a:tableStyleId>{5C22544A-7EE6-4342-B048-85BDC9FD1C3A}</a:tableStyleId>
              </a:tblPr>
              <a:tblGrid>
                <a:gridCol w="6274057">
                  <a:extLst>
                    <a:ext uri="{9D8B030D-6E8A-4147-A177-3AD203B41FA5}">
                      <a16:colId xmlns:a16="http://schemas.microsoft.com/office/drawing/2014/main" val="20000"/>
                    </a:ext>
                  </a:extLst>
                </a:gridCol>
                <a:gridCol w="964943">
                  <a:extLst>
                    <a:ext uri="{9D8B030D-6E8A-4147-A177-3AD203B41FA5}">
                      <a16:colId xmlns:a16="http://schemas.microsoft.com/office/drawing/2014/main" val="20001"/>
                    </a:ext>
                  </a:extLst>
                </a:gridCol>
                <a:gridCol w="689575">
                  <a:extLst>
                    <a:ext uri="{9D8B030D-6E8A-4147-A177-3AD203B41FA5}">
                      <a16:colId xmlns:a16="http://schemas.microsoft.com/office/drawing/2014/main" val="20002"/>
                    </a:ext>
                  </a:extLst>
                </a:gridCol>
                <a:gridCol w="758225">
                  <a:extLst>
                    <a:ext uri="{9D8B030D-6E8A-4147-A177-3AD203B41FA5}">
                      <a16:colId xmlns:a16="http://schemas.microsoft.com/office/drawing/2014/main" val="20003"/>
                    </a:ext>
                  </a:extLst>
                </a:gridCol>
              </a:tblGrid>
              <a:tr h="925551">
                <a:tc gridSpan="4">
                  <a:txBody>
                    <a:bodyPr/>
                    <a:lstStyle/>
                    <a:p>
                      <a:pPr marL="0" marR="0">
                        <a:spcBef>
                          <a:spcPts val="0"/>
                        </a:spcBef>
                        <a:spcAft>
                          <a:spcPts val="0"/>
                        </a:spcAft>
                      </a:pPr>
                      <a:r>
                        <a:rPr lang="en-US" sz="3200" dirty="0">
                          <a:solidFill>
                            <a:schemeClr val="tx1"/>
                          </a:solidFill>
                          <a:effectLst/>
                        </a:rPr>
                        <a:t>Topic 3: ACHIEVEMENTS</a:t>
                      </a:r>
                    </a:p>
                    <a:p>
                      <a:pPr marL="0" marR="0">
                        <a:spcBef>
                          <a:spcPts val="0"/>
                        </a:spcBef>
                        <a:spcAft>
                          <a:spcPts val="0"/>
                        </a:spcAft>
                      </a:pPr>
                      <a:r>
                        <a:rPr lang="en-US" sz="3200" dirty="0">
                          <a:solidFill>
                            <a:schemeClr val="tx1"/>
                          </a:solidFill>
                          <a:effectLst/>
                        </a:rPr>
                        <a:t>Total to complete in this objective: 1 (Choose ONE task)</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84960">
                <a:tc>
                  <a:txBody>
                    <a:bodyPr/>
                    <a:lstStyle/>
                    <a:p>
                      <a:pPr marL="228600" marR="45720">
                        <a:spcBef>
                          <a:spcPts val="0"/>
                        </a:spcBef>
                        <a:spcAft>
                          <a:spcPts val="0"/>
                        </a:spcAft>
                        <a:tabLst>
                          <a:tab pos="160020" algn="l"/>
                        </a:tabLst>
                      </a:pPr>
                      <a:r>
                        <a:rPr lang="en-US" sz="2000" dirty="0">
                          <a:solidFill>
                            <a:schemeClr val="tx1"/>
                          </a:solidFill>
                          <a:effectLst/>
                        </a:rPr>
                        <a:t> </a:t>
                      </a:r>
                      <a:endParaRPr lang="en-US" sz="3200" dirty="0">
                        <a:solidFill>
                          <a:schemeClr val="tx1"/>
                        </a:solidFill>
                        <a:effectLst/>
                      </a:endParaRPr>
                    </a:p>
                    <a:p>
                      <a:pPr marL="342900" marR="45720" lvl="0" indent="-342900">
                        <a:spcBef>
                          <a:spcPts val="0"/>
                        </a:spcBef>
                        <a:spcAft>
                          <a:spcPts val="0"/>
                        </a:spcAft>
                        <a:buSzPts val="1200"/>
                        <a:buFont typeface="Wingdings"/>
                        <a:buChar char=""/>
                        <a:tabLst>
                          <a:tab pos="160020" algn="l"/>
                        </a:tabLst>
                      </a:pPr>
                      <a:r>
                        <a:rPr lang="en-US" sz="2000" dirty="0" smtClean="0">
                          <a:solidFill>
                            <a:schemeClr val="tx1"/>
                          </a:solidFill>
                          <a:effectLst/>
                        </a:rPr>
                        <a:t>Medicine—Hippocratic </a:t>
                      </a:r>
                      <a:r>
                        <a:rPr lang="en-US" sz="2000" dirty="0">
                          <a:solidFill>
                            <a:schemeClr val="tx1"/>
                          </a:solidFill>
                          <a:effectLst/>
                        </a:rPr>
                        <a:t>Oath: Actively read about the Hippocratic Oath of Greece and how it is used in modern day.  Cite parts of the Hippocratic Oath and explain how this impacts people, places, and societies</a:t>
                      </a:r>
                      <a:r>
                        <a:rPr lang="en-US" sz="2000" dirty="0" smtClean="0">
                          <a:solidFill>
                            <a:schemeClr val="tx1"/>
                          </a:solidFill>
                          <a:effectLst/>
                        </a:rPr>
                        <a:t>.</a:t>
                      </a:r>
                      <a:endParaRPr lang="en-US" sz="320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5</a:t>
                      </a:r>
                      <a:r>
                        <a:rPr lang="en-US" sz="2000" dirty="0" smtClean="0">
                          <a:solidFill>
                            <a:schemeClr val="tx1"/>
                          </a:solidFill>
                          <a:effectLst/>
                        </a:rPr>
                        <a:t> </a:t>
                      </a:r>
                      <a:r>
                        <a:rPr lang="en-US" sz="2000" dirty="0">
                          <a:solidFill>
                            <a:schemeClr val="tx1"/>
                          </a:solidFill>
                          <a:effectLst/>
                        </a:rPr>
                        <a:t>POINTS</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66800">
                <a:tc>
                  <a:txBody>
                    <a:bodyPr/>
                    <a:lstStyle/>
                    <a:p>
                      <a:pPr marL="342900" marR="45720" lvl="0" indent="-342900">
                        <a:spcBef>
                          <a:spcPts val="0"/>
                        </a:spcBef>
                        <a:spcAft>
                          <a:spcPts val="0"/>
                        </a:spcAft>
                        <a:buSzPts val="1200"/>
                        <a:buFont typeface="Wingdings"/>
                        <a:buChar char=""/>
                        <a:tabLst>
                          <a:tab pos="217170" algn="l"/>
                        </a:tabLst>
                      </a:pPr>
                      <a:r>
                        <a:rPr lang="en-US" sz="2000" dirty="0">
                          <a:solidFill>
                            <a:schemeClr val="tx1"/>
                          </a:solidFill>
                          <a:effectLst/>
                        </a:rPr>
                        <a:t>Olympics: Actively read the handout about Ancient Olympics &amp; Modern Day Olympics.  Compare how it changed over time. </a:t>
                      </a:r>
                      <a:endParaRPr lang="en-US" sz="320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smtClean="0">
                          <a:solidFill>
                            <a:schemeClr val="tx1"/>
                          </a:solidFill>
                          <a:effectLst/>
                        </a:rPr>
                        <a:t>5</a:t>
                      </a:r>
                      <a:r>
                        <a:rPr lang="en-US" sz="2000" baseline="0" dirty="0" smtClean="0">
                          <a:solidFill>
                            <a:schemeClr val="tx1"/>
                          </a:solidFill>
                          <a:effectLst/>
                        </a:rPr>
                        <a:t> </a:t>
                      </a:r>
                      <a:r>
                        <a:rPr lang="en-US" sz="2000" dirty="0" smtClean="0">
                          <a:solidFill>
                            <a:schemeClr val="tx1"/>
                          </a:solidFill>
                          <a:effectLst/>
                        </a:rPr>
                        <a:t>POINTS</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66800">
                <a:tc>
                  <a:txBody>
                    <a:bodyPr/>
                    <a:lstStyle/>
                    <a:p>
                      <a:pPr marL="342900" marR="45720" lvl="0" indent="-342900">
                        <a:spcBef>
                          <a:spcPts val="0"/>
                        </a:spcBef>
                        <a:spcAft>
                          <a:spcPts val="0"/>
                        </a:spcAft>
                        <a:buSzPts val="1200"/>
                        <a:buFont typeface="Wingdings" panose="05000000000000000000" pitchFamily="2" charset="2"/>
                        <a:buChar char=""/>
                        <a:tabLst>
                          <a:tab pos="217170" algn="l"/>
                        </a:tabLst>
                      </a:pPr>
                      <a:r>
                        <a:rPr lang="en-US" sz="2000" b="1" dirty="0">
                          <a:solidFill>
                            <a:schemeClr val="tx1"/>
                          </a:solidFill>
                          <a:effectLst/>
                          <a:latin typeface="+mn-lt"/>
                          <a:ea typeface="Times New Roman" panose="02020603050405020304" pitchFamily="18" charset="0"/>
                        </a:rPr>
                        <a:t>Pythagorean Theorem: </a:t>
                      </a:r>
                      <a:r>
                        <a:rPr lang="en-US" sz="2000" dirty="0">
                          <a:solidFill>
                            <a:schemeClr val="tx1"/>
                          </a:solidFill>
                          <a:effectLst/>
                          <a:latin typeface="+mn-lt"/>
                          <a:ea typeface="Times New Roman" panose="02020603050405020304" pitchFamily="18" charset="0"/>
                          <a:cs typeface="Arial" panose="020B0604020202020204" pitchFamily="34" charset="0"/>
                        </a:rPr>
                        <a:t>Watch the two videos on the creation of Pythagorean Theorem and its modern day uses.  While watching the video, take notes. Answer the questions that follow.</a:t>
                      </a:r>
                      <a:endParaRPr lang="en-US" sz="2000"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effectLst/>
                          <a:latin typeface="+mn-lt"/>
                          <a:ea typeface="Times New Roman" panose="02020603050405020304" pitchFamily="18" charset="0"/>
                          <a:cs typeface="Arial" panose="020B0604020202020204" pitchFamily="34" charset="0"/>
                        </a:rPr>
                        <a:t> </a:t>
                      </a:r>
                      <a:endParaRPr lang="en-US" sz="2000" dirty="0">
                        <a:effectLst/>
                        <a:latin typeface="+mn-lt"/>
                        <a:ea typeface="Times New Roman" panose="02020603050405020304" pitchFamily="18" charset="0"/>
                      </a:endParaRPr>
                    </a:p>
                    <a:p>
                      <a:pPr marL="0" marR="0" algn="ctr">
                        <a:spcBef>
                          <a:spcPts val="0"/>
                        </a:spcBef>
                        <a:spcAft>
                          <a:spcPts val="0"/>
                        </a:spcAft>
                      </a:pPr>
                      <a:r>
                        <a:rPr lang="en-US" sz="2000" dirty="0">
                          <a:effectLst/>
                          <a:latin typeface="+mn-lt"/>
                          <a:ea typeface="Times New Roman" panose="02020603050405020304" pitchFamily="18" charset="0"/>
                          <a:cs typeface="Arial" panose="020B0604020202020204" pitchFamily="34" charset="0"/>
                        </a:rPr>
                        <a:t>5 POINTS</a:t>
                      </a:r>
                      <a:endParaRPr lang="en-US" sz="20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effectLst/>
                          <a:latin typeface="Georgia" panose="02040502050405020303" pitchFamily="18" charset="0"/>
                          <a:ea typeface="Times New Roman" panose="02020603050405020304" pitchFamily="18" charset="0"/>
                          <a:cs typeface="Arial" panose="020B0604020202020204" pitchFamily="34" charset="0"/>
                        </a:rPr>
                        <a:t> </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effectLst/>
                          <a:latin typeface="Georgia" panose="02040502050405020303" pitchFamily="18" charset="0"/>
                          <a:ea typeface="Times New Roman" panose="02020603050405020304" pitchFamily="18" charset="0"/>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4436126"/>
                  </a:ext>
                </a:extLst>
              </a:tr>
              <a:tr h="928897">
                <a:tc>
                  <a:txBody>
                    <a:bodyPr/>
                    <a:lstStyle/>
                    <a:p>
                      <a:pPr marL="228600" marR="45720" algn="ctr">
                        <a:spcBef>
                          <a:spcPts val="0"/>
                        </a:spcBef>
                        <a:spcAft>
                          <a:spcPts val="0"/>
                        </a:spcAft>
                        <a:tabLst>
                          <a:tab pos="217170" algn="l"/>
                        </a:tabLst>
                      </a:pPr>
                      <a:r>
                        <a:rPr lang="en-US" sz="3200" dirty="0">
                          <a:solidFill>
                            <a:schemeClr val="tx1"/>
                          </a:solidFill>
                          <a:effectLst/>
                        </a:rPr>
                        <a:t>  </a:t>
                      </a:r>
                      <a:r>
                        <a:rPr lang="en-US" sz="2800" dirty="0" smtClean="0">
                          <a:solidFill>
                            <a:schemeClr val="tx1"/>
                          </a:solidFill>
                          <a:effectLst/>
                        </a:rPr>
                        <a:t>YOUR </a:t>
                      </a:r>
                      <a:r>
                        <a:rPr lang="en-US" sz="2800" dirty="0">
                          <a:solidFill>
                            <a:schemeClr val="tx1"/>
                          </a:solidFill>
                          <a:effectLst/>
                        </a:rPr>
                        <a:t>SCORE—TOTAL </a:t>
                      </a:r>
                      <a:r>
                        <a:rPr lang="en-US" sz="2800" dirty="0" smtClean="0">
                          <a:solidFill>
                            <a:schemeClr val="tx1"/>
                          </a:solidFill>
                          <a:effectLst/>
                        </a:rPr>
                        <a:t>(25 </a:t>
                      </a:r>
                      <a:r>
                        <a:rPr lang="en-US" sz="2800" dirty="0">
                          <a:solidFill>
                            <a:schemeClr val="tx1"/>
                          </a:solidFill>
                          <a:effectLst/>
                        </a:rPr>
                        <a:t>POINTS)</a:t>
                      </a:r>
                      <a:endParaRPr lang="en-US" sz="2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37911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0000"/>
                </a:solidFill>
              </a:rPr>
              <a:t>After each activity, you will have to choose and E.I. </a:t>
            </a:r>
            <a:endParaRPr lang="en-US" i="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a:t>The enduring issue this best associates with is (check all that apply)</a:t>
            </a:r>
            <a:endParaRPr lang="en-US" dirty="0"/>
          </a:p>
          <a:p>
            <a:pPr lvl="0"/>
            <a:r>
              <a:rPr lang="en-US" b="1" dirty="0">
                <a:solidFill>
                  <a:srgbClr val="7030A0"/>
                </a:solidFill>
              </a:rPr>
              <a:t>CULTURAL DIFFUSION</a:t>
            </a:r>
            <a:endParaRPr lang="en-US" dirty="0">
              <a:solidFill>
                <a:srgbClr val="7030A0"/>
              </a:solidFill>
            </a:endParaRPr>
          </a:p>
          <a:p>
            <a:pPr lvl="0"/>
            <a:r>
              <a:rPr lang="en-US" b="1" dirty="0">
                <a:solidFill>
                  <a:srgbClr val="7030A0"/>
                </a:solidFill>
              </a:rPr>
              <a:t>HUMAN RIGHTS</a:t>
            </a:r>
            <a:endParaRPr lang="en-US" dirty="0">
              <a:solidFill>
                <a:srgbClr val="7030A0"/>
              </a:solidFill>
            </a:endParaRPr>
          </a:p>
          <a:p>
            <a:pPr lvl="0"/>
            <a:r>
              <a:rPr lang="en-US" b="1" dirty="0">
                <a:solidFill>
                  <a:srgbClr val="7030A0"/>
                </a:solidFill>
              </a:rPr>
              <a:t>IMPACT OF ENVIRONMENT ON HUMANS</a:t>
            </a:r>
            <a:endParaRPr lang="en-US" dirty="0">
              <a:solidFill>
                <a:srgbClr val="7030A0"/>
              </a:solidFill>
            </a:endParaRPr>
          </a:p>
          <a:p>
            <a:pPr lvl="0"/>
            <a:r>
              <a:rPr lang="en-US" b="1" dirty="0">
                <a:solidFill>
                  <a:srgbClr val="7030A0"/>
                </a:solidFill>
              </a:rPr>
              <a:t>POWER</a:t>
            </a:r>
            <a:endParaRPr lang="en-US" dirty="0">
              <a:solidFill>
                <a:srgbClr val="7030A0"/>
              </a:solidFill>
            </a:endParaRPr>
          </a:p>
          <a:p>
            <a:pPr lvl="0"/>
            <a:r>
              <a:rPr lang="en-US" b="1" dirty="0">
                <a:solidFill>
                  <a:srgbClr val="7030A0"/>
                </a:solidFill>
              </a:rPr>
              <a:t>SCARCITY </a:t>
            </a:r>
            <a:endParaRPr lang="en-US" dirty="0">
              <a:solidFill>
                <a:srgbClr val="7030A0"/>
              </a:solidFill>
            </a:endParaRPr>
          </a:p>
          <a:p>
            <a:pPr lvl="0"/>
            <a:r>
              <a:rPr lang="en-US" b="1" dirty="0">
                <a:solidFill>
                  <a:srgbClr val="7030A0"/>
                </a:solidFill>
              </a:rPr>
              <a:t>TECHNOLOGY</a:t>
            </a:r>
            <a:endParaRPr lang="en-US" dirty="0">
              <a:solidFill>
                <a:srgbClr val="7030A0"/>
              </a:solidFill>
            </a:endParaRPr>
          </a:p>
          <a:p>
            <a:endParaRPr lang="en-US" dirty="0"/>
          </a:p>
        </p:txBody>
      </p:sp>
    </p:spTree>
    <p:extLst>
      <p:ext uri="{BB962C8B-B14F-4D97-AF65-F5344CB8AC3E}">
        <p14:creationId xmlns:p14="http://schemas.microsoft.com/office/powerpoint/2010/main" val="3484047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700117" cy="5755422"/>
          </a:xfrm>
          <a:prstGeom prst="rect">
            <a:avLst/>
          </a:prstGeom>
        </p:spPr>
        <p:txBody>
          <a:bodyPr wrap="square">
            <a:spAutoFit/>
          </a:bodyPr>
          <a:lstStyle/>
          <a:p>
            <a:r>
              <a:rPr lang="en-US" sz="1600" b="1" u="sng" dirty="0">
                <a:solidFill>
                  <a:srgbClr val="7030A0"/>
                </a:solidFill>
              </a:rPr>
              <a:t>CULTURAL DIFFUSION</a:t>
            </a:r>
            <a:r>
              <a:rPr lang="en-US" sz="1600" b="1" dirty="0">
                <a:solidFill>
                  <a:srgbClr val="7030A0"/>
                </a:solidFill>
              </a:rPr>
              <a:t> </a:t>
            </a:r>
            <a:r>
              <a:rPr lang="en-US" sz="1600" dirty="0"/>
              <a:t>–</a:t>
            </a:r>
            <a:r>
              <a:rPr lang="en-US" sz="1600" b="1" dirty="0"/>
              <a:t> </a:t>
            </a:r>
            <a:r>
              <a:rPr lang="en-US" sz="1600" dirty="0"/>
              <a:t>the spread of cultural beliefs and social activities from one group to another.  The mixing of world cultures through different ethnicities (civilizations/societies), religions and nationalities has increased with advanced communication, transportation and technology.</a:t>
            </a:r>
          </a:p>
          <a:p>
            <a:r>
              <a:rPr lang="en-US" sz="1600" dirty="0"/>
              <a:t> </a:t>
            </a:r>
          </a:p>
          <a:p>
            <a:r>
              <a:rPr lang="en-US" sz="1600" b="1" u="sng" dirty="0">
                <a:solidFill>
                  <a:srgbClr val="7030A0"/>
                </a:solidFill>
              </a:rPr>
              <a:t>HUMAN RIGHTS</a:t>
            </a:r>
            <a:r>
              <a:rPr lang="en-US" sz="1600" dirty="0">
                <a:solidFill>
                  <a:srgbClr val="7030A0"/>
                </a:solidFill>
              </a:rPr>
              <a:t> </a:t>
            </a:r>
            <a:r>
              <a:rPr lang="en-US" sz="1600" dirty="0"/>
              <a:t>– individuals, groups, and governments have attempted to end many of these human rights violations, although they have no always been successful </a:t>
            </a:r>
            <a:r>
              <a:rPr lang="en-US" sz="1600" b="1" dirty="0"/>
              <a:t>OR</a:t>
            </a:r>
            <a:r>
              <a:rPr lang="en-US" sz="1600" dirty="0"/>
              <a:t> individuals, groups, and governments have imposed restrictions, laws, or used social hierarchies to limit human rights of specific people. </a:t>
            </a:r>
          </a:p>
          <a:p>
            <a:r>
              <a:rPr lang="en-US" sz="1600" dirty="0"/>
              <a:t> </a:t>
            </a:r>
          </a:p>
          <a:p>
            <a:r>
              <a:rPr lang="en-US" sz="1600" b="1" u="sng" dirty="0">
                <a:solidFill>
                  <a:srgbClr val="7030A0"/>
                </a:solidFill>
              </a:rPr>
              <a:t>IMPACT OF ENVIRONMENT ON HUMANS</a:t>
            </a:r>
            <a:r>
              <a:rPr lang="en-US" sz="1600" b="1" dirty="0">
                <a:solidFill>
                  <a:srgbClr val="7030A0"/>
                </a:solidFill>
              </a:rPr>
              <a:t> </a:t>
            </a:r>
            <a:r>
              <a:rPr lang="en-US" sz="1600" dirty="0"/>
              <a:t>— the environment is the area in which people live. People are affected by their environment (ex: physical barriers, access or lack of access to seas, natural resources, fertile soil, etc. have impacted how societies function).  In addition, people have an effect on  the environment as well (people and societies reshape their environment to adapt to their needs).</a:t>
            </a:r>
          </a:p>
          <a:p>
            <a:r>
              <a:rPr lang="en-US" sz="1600" dirty="0"/>
              <a:t> </a:t>
            </a:r>
          </a:p>
          <a:p>
            <a:r>
              <a:rPr lang="en-US" sz="1600" b="1" u="sng" dirty="0">
                <a:solidFill>
                  <a:srgbClr val="7030A0"/>
                </a:solidFill>
              </a:rPr>
              <a:t>POWER</a:t>
            </a:r>
            <a:r>
              <a:rPr lang="en-US" sz="1600" b="1" dirty="0">
                <a:solidFill>
                  <a:srgbClr val="7030A0"/>
                </a:solidFill>
              </a:rPr>
              <a:t> </a:t>
            </a:r>
            <a:r>
              <a:rPr lang="en-US" sz="1600" dirty="0"/>
              <a:t>– the ability to influence or control the behavior or people.  It is part of every human interaction.  Power can take the form of social hierarchies (unequal power), governments (relationship to ruler and those who are ruled), etc.</a:t>
            </a:r>
          </a:p>
          <a:p>
            <a:r>
              <a:rPr lang="en-US" sz="1600" dirty="0"/>
              <a:t> </a:t>
            </a:r>
          </a:p>
          <a:p>
            <a:r>
              <a:rPr lang="en-US" sz="1600" b="1" u="sng" dirty="0">
                <a:solidFill>
                  <a:srgbClr val="7030A0"/>
                </a:solidFill>
              </a:rPr>
              <a:t>SCARCITY </a:t>
            </a:r>
            <a:r>
              <a:rPr lang="en-US" sz="1600" dirty="0"/>
              <a:t>– the state of not having enough of something (ex: food, resources, land, etc.)</a:t>
            </a:r>
          </a:p>
          <a:p>
            <a:r>
              <a:rPr lang="en-US" sz="1600" dirty="0">
                <a:solidFill>
                  <a:srgbClr val="7030A0"/>
                </a:solidFill>
              </a:rPr>
              <a:t> </a:t>
            </a:r>
          </a:p>
          <a:p>
            <a:r>
              <a:rPr lang="en-US" sz="1600" b="1" u="sng" dirty="0">
                <a:solidFill>
                  <a:srgbClr val="7030A0"/>
                </a:solidFill>
              </a:rPr>
              <a:t>TECHNOLOGY</a:t>
            </a:r>
            <a:r>
              <a:rPr lang="en-US" sz="1600" dirty="0">
                <a:solidFill>
                  <a:srgbClr val="7030A0"/>
                </a:solidFill>
              </a:rPr>
              <a:t> </a:t>
            </a:r>
            <a:r>
              <a:rPr lang="en-US" sz="1600" dirty="0"/>
              <a:t>– technology has been modified or replaced by new technological innovations/inventions.  These new technological innovations have had various effects on societies and the world.   </a:t>
            </a:r>
          </a:p>
        </p:txBody>
      </p:sp>
    </p:spTree>
    <p:extLst>
      <p:ext uri="{BB962C8B-B14F-4D97-AF65-F5344CB8AC3E}">
        <p14:creationId xmlns:p14="http://schemas.microsoft.com/office/powerpoint/2010/main" val="2203085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defRPr/>
            </a:pPr>
            <a:r>
              <a:rPr lang="en-US" sz="4800" dirty="0"/>
              <a:t>For </a:t>
            </a:r>
            <a:r>
              <a:rPr lang="en-US" sz="4800" b="1" dirty="0" smtClean="0">
                <a:solidFill>
                  <a:srgbClr val="FF0000"/>
                </a:solidFill>
              </a:rPr>
              <a:t>Part A </a:t>
            </a:r>
            <a:r>
              <a:rPr lang="en-US" sz="4800" dirty="0" smtClean="0"/>
              <a:t>activities</a:t>
            </a:r>
            <a:r>
              <a:rPr lang="en-US" sz="4800" dirty="0"/>
              <a:t>, color coordinated file folders are available with the sheets you need. </a:t>
            </a:r>
          </a:p>
          <a:p>
            <a:pPr lvl="1">
              <a:buFont typeface="Arial" charset="0"/>
              <a:buChar char="–"/>
              <a:defRPr/>
            </a:pPr>
            <a:r>
              <a:rPr lang="en-US" sz="4800" b="1" dirty="0" smtClean="0">
                <a:solidFill>
                  <a:srgbClr val="0070C0"/>
                </a:solidFill>
              </a:rPr>
              <a:t>BLUE</a:t>
            </a:r>
            <a:r>
              <a:rPr lang="en-US" sz="4800" b="1" dirty="0">
                <a:solidFill>
                  <a:srgbClr val="0070C0"/>
                </a:solidFill>
              </a:rPr>
              <a:t>: </a:t>
            </a:r>
            <a:r>
              <a:rPr lang="en-US" sz="4800" b="1" dirty="0" smtClean="0"/>
              <a:t>Ancient Greece</a:t>
            </a:r>
            <a:endParaRPr lang="en-US" sz="4800" b="1" dirty="0"/>
          </a:p>
          <a:p>
            <a:pPr lvl="1">
              <a:buFont typeface="Arial" charset="0"/>
              <a:buChar char="–"/>
              <a:defRPr/>
            </a:pPr>
            <a:r>
              <a:rPr lang="en-US" sz="4800" b="1" dirty="0">
                <a:solidFill>
                  <a:srgbClr val="FF0000"/>
                </a:solidFill>
              </a:rPr>
              <a:t>RED</a:t>
            </a:r>
            <a:r>
              <a:rPr lang="en-US" sz="4800" b="1" dirty="0" smtClean="0">
                <a:solidFill>
                  <a:srgbClr val="FF0000"/>
                </a:solidFill>
              </a:rPr>
              <a:t>: </a:t>
            </a:r>
            <a:r>
              <a:rPr lang="en-US" sz="4800" b="1" dirty="0" smtClean="0"/>
              <a:t>Ancient Rome</a:t>
            </a:r>
          </a:p>
          <a:p>
            <a:pPr lvl="1">
              <a:buFont typeface="Arial" charset="0"/>
              <a:buChar char="–"/>
              <a:defRPr/>
            </a:pPr>
            <a:r>
              <a:rPr lang="en-US" sz="4800" b="1" dirty="0">
                <a:solidFill>
                  <a:srgbClr val="FFC000"/>
                </a:solidFill>
              </a:rPr>
              <a:t>YELLOW: </a:t>
            </a:r>
            <a:r>
              <a:rPr lang="en-US" sz="4800" b="1" dirty="0"/>
              <a:t>Ancient China</a:t>
            </a:r>
          </a:p>
          <a:p>
            <a:pPr lvl="1">
              <a:buFont typeface="Arial" charset="0"/>
              <a:buChar char="–"/>
              <a:defRPr/>
            </a:pPr>
            <a:endParaRPr lang="en-US" sz="4800" dirty="0"/>
          </a:p>
        </p:txBody>
      </p:sp>
    </p:spTree>
    <p:extLst>
      <p:ext uri="{BB962C8B-B14F-4D97-AF65-F5344CB8AC3E}">
        <p14:creationId xmlns:p14="http://schemas.microsoft.com/office/powerpoint/2010/main" val="667657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of your project grade</a:t>
            </a:r>
            <a:endParaRPr lang="en-US" dirty="0"/>
          </a:p>
        </p:txBody>
      </p:sp>
      <p:sp>
        <p:nvSpPr>
          <p:cNvPr id="3" name="Content Placeholder 2"/>
          <p:cNvSpPr>
            <a:spLocks noGrp="1"/>
          </p:cNvSpPr>
          <p:nvPr>
            <p:ph idx="1"/>
          </p:nvPr>
        </p:nvSpPr>
        <p:spPr/>
        <p:txBody>
          <a:bodyPr/>
          <a:lstStyle/>
          <a:p>
            <a:r>
              <a:rPr lang="en-US" dirty="0" smtClean="0">
                <a:solidFill>
                  <a:srgbClr val="FF0000"/>
                </a:solidFill>
              </a:rPr>
              <a:t>Part 1 &amp; 2: 100 points</a:t>
            </a:r>
          </a:p>
          <a:p>
            <a:pPr lvl="1"/>
            <a:r>
              <a:rPr lang="en-US" dirty="0" smtClean="0"/>
              <a:t>Greece – 25 pts</a:t>
            </a:r>
          </a:p>
          <a:p>
            <a:pPr lvl="1"/>
            <a:r>
              <a:rPr lang="en-US" dirty="0" smtClean="0"/>
              <a:t>Rome – 25pts</a:t>
            </a:r>
          </a:p>
          <a:p>
            <a:pPr lvl="1"/>
            <a:r>
              <a:rPr lang="en-US" dirty="0" smtClean="0"/>
              <a:t>China – 20 pts</a:t>
            </a:r>
          </a:p>
          <a:p>
            <a:pPr lvl="1"/>
            <a:r>
              <a:rPr lang="en-US" dirty="0"/>
              <a:t>Part 2: </a:t>
            </a:r>
            <a:r>
              <a:rPr lang="en-US" dirty="0" smtClean="0"/>
              <a:t>30 pts</a:t>
            </a:r>
          </a:p>
          <a:p>
            <a:r>
              <a:rPr lang="en-US" dirty="0" smtClean="0">
                <a:solidFill>
                  <a:srgbClr val="FF0000"/>
                </a:solidFill>
              </a:rPr>
              <a:t>Part </a:t>
            </a:r>
            <a:r>
              <a:rPr lang="en-US" dirty="0">
                <a:solidFill>
                  <a:srgbClr val="FF0000"/>
                </a:solidFill>
              </a:rPr>
              <a:t>3</a:t>
            </a:r>
            <a:r>
              <a:rPr lang="en-US" dirty="0" smtClean="0">
                <a:solidFill>
                  <a:srgbClr val="FF0000"/>
                </a:solidFill>
              </a:rPr>
              <a:t>: 100 points</a:t>
            </a:r>
          </a:p>
        </p:txBody>
      </p:sp>
    </p:spTree>
    <p:extLst>
      <p:ext uri="{BB962C8B-B14F-4D97-AF65-F5344CB8AC3E}">
        <p14:creationId xmlns:p14="http://schemas.microsoft.com/office/powerpoint/2010/main" val="4097762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TotalTime>
  <Words>692</Words>
  <Application>Microsoft Office PowerPoint</Application>
  <PresentationFormat>On-screen Show (4:3)</PresentationFormat>
  <Paragraphs>146</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Times New Roman</vt:lpstr>
      <vt:lpstr>Webdings</vt:lpstr>
      <vt:lpstr>Wingdings</vt:lpstr>
      <vt:lpstr>Office Theme</vt:lpstr>
      <vt:lpstr>SEMESTER 1 PROJECT ANCIENT CIVILIZATIONS</vt:lpstr>
      <vt:lpstr>Part 1</vt:lpstr>
      <vt:lpstr>PowerPoint Presentation</vt:lpstr>
      <vt:lpstr>PowerPoint Presentation</vt:lpstr>
      <vt:lpstr>PowerPoint Presentation</vt:lpstr>
      <vt:lpstr>After each activity, you will have to choose and E.I. </vt:lpstr>
      <vt:lpstr>PowerPoint Presentation</vt:lpstr>
      <vt:lpstr>PowerPoint Presentation</vt:lpstr>
      <vt:lpstr>Breakdown of your project grade</vt:lpstr>
      <vt:lpstr>How to pass this project</vt:lpstr>
      <vt:lpstr>Volunteer Monitors—Extra Participation Points </vt:lpstr>
      <vt:lpstr>How to Access materials at home and/or 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1 PROJECT ANCIENT CIVILIZATIONS</dc:title>
  <dc:creator>admin</dc:creator>
  <cp:lastModifiedBy>noelle sarno</cp:lastModifiedBy>
  <cp:revision>154</cp:revision>
  <dcterms:created xsi:type="dcterms:W3CDTF">2018-10-22T13:10:15Z</dcterms:created>
  <dcterms:modified xsi:type="dcterms:W3CDTF">2019-11-12T12:44:16Z</dcterms:modified>
</cp:coreProperties>
</file>