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75" r:id="rId5"/>
    <p:sldId id="259" r:id="rId6"/>
    <p:sldId id="262" r:id="rId7"/>
    <p:sldId id="276" r:id="rId8"/>
    <p:sldId id="270" r:id="rId9"/>
    <p:sldId id="272" r:id="rId10"/>
    <p:sldId id="263" r:id="rId11"/>
    <p:sldId id="264" r:id="rId12"/>
    <p:sldId id="269" r:id="rId13"/>
    <p:sldId id="277" r:id="rId14"/>
    <p:sldId id="266" r:id="rId15"/>
    <p:sldId id="274"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02" d="100"/>
          <a:sy n="102" d="100"/>
        </p:scale>
        <p:origin x="144" y="3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6AF42-C893-4149-ABA3-B1AF16DBAD9A}"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353054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6AF42-C893-4149-ABA3-B1AF16DBAD9A}"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329645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6AF42-C893-4149-ABA3-B1AF16DBAD9A}"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3657840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6AF42-C893-4149-ABA3-B1AF16DBAD9A}"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249248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96AF42-C893-4149-ABA3-B1AF16DBAD9A}"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369045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96AF42-C893-4149-ABA3-B1AF16DBAD9A}"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3789379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96AF42-C893-4149-ABA3-B1AF16DBAD9A}"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229930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96AF42-C893-4149-ABA3-B1AF16DBAD9A}"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3607465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6AF42-C893-4149-ABA3-B1AF16DBAD9A}"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150811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6AF42-C893-4149-ABA3-B1AF16DBAD9A}"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157230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6AF42-C893-4149-ABA3-B1AF16DBAD9A}"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17A5C-73D7-4030-896D-0ED666D5E83E}" type="slidenum">
              <a:rPr lang="en-US" smtClean="0"/>
              <a:t>‹#›</a:t>
            </a:fld>
            <a:endParaRPr lang="en-US"/>
          </a:p>
        </p:txBody>
      </p:sp>
    </p:spTree>
    <p:extLst>
      <p:ext uri="{BB962C8B-B14F-4D97-AF65-F5344CB8AC3E}">
        <p14:creationId xmlns:p14="http://schemas.microsoft.com/office/powerpoint/2010/main" val="301351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6AF42-C893-4149-ABA3-B1AF16DBAD9A}" type="datetimeFigureOut">
              <a:rPr lang="en-US" smtClean="0"/>
              <a:t>10/23/2019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17A5C-73D7-4030-896D-0ED666D5E83E}" type="slidenum">
              <a:rPr lang="en-US" smtClean="0"/>
              <a:t>‹#›</a:t>
            </a:fld>
            <a:endParaRPr lang="en-US"/>
          </a:p>
        </p:txBody>
      </p:sp>
    </p:spTree>
    <p:extLst>
      <p:ext uri="{BB962C8B-B14F-4D97-AF65-F5344CB8AC3E}">
        <p14:creationId xmlns:p14="http://schemas.microsoft.com/office/powerpoint/2010/main" val="3182084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few minutes to gather the following:</a:t>
            </a:r>
            <a:endParaRPr lang="en-US" dirty="0"/>
          </a:p>
        </p:txBody>
      </p:sp>
      <p:sp>
        <p:nvSpPr>
          <p:cNvPr id="3" name="Content Placeholder 2"/>
          <p:cNvSpPr>
            <a:spLocks noGrp="1"/>
          </p:cNvSpPr>
          <p:nvPr>
            <p:ph idx="1"/>
          </p:nvPr>
        </p:nvSpPr>
        <p:spPr/>
        <p:txBody>
          <a:bodyPr/>
          <a:lstStyle/>
          <a:p>
            <a:r>
              <a:rPr lang="en-US" dirty="0" smtClean="0"/>
              <a:t>Hammurabi handout</a:t>
            </a:r>
          </a:p>
          <a:p>
            <a:r>
              <a:rPr lang="en-US" dirty="0" smtClean="0"/>
              <a:t>Hinduism handout</a:t>
            </a:r>
          </a:p>
          <a:p>
            <a:r>
              <a:rPr lang="en-US" dirty="0" smtClean="0"/>
              <a:t>Caste system handout</a:t>
            </a:r>
          </a:p>
          <a:p>
            <a:r>
              <a:rPr lang="en-US" dirty="0" smtClean="0"/>
              <a:t>Confucius handout </a:t>
            </a:r>
          </a:p>
          <a:p>
            <a:r>
              <a:rPr lang="en-US" dirty="0" smtClean="0"/>
              <a:t>Any notes related to those handouts</a:t>
            </a:r>
            <a:endParaRPr lang="en-US" dirty="0"/>
          </a:p>
        </p:txBody>
      </p:sp>
    </p:spTree>
    <p:extLst>
      <p:ext uri="{BB962C8B-B14F-4D97-AF65-F5344CB8AC3E}">
        <p14:creationId xmlns:p14="http://schemas.microsoft.com/office/powerpoint/2010/main" val="693699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1804"/>
            <a:ext cx="10515600" cy="5505159"/>
          </a:xfrm>
        </p:spPr>
        <p:txBody>
          <a:bodyPr/>
          <a:lstStyle/>
          <a:p>
            <a:pPr marL="0" indent="0">
              <a:buNone/>
            </a:pPr>
            <a:r>
              <a:rPr lang="en-US" b="1" i="1" dirty="0"/>
              <a:t>What enduring issue will you write about in your essay? </a:t>
            </a:r>
            <a:endParaRPr lang="en-US" dirty="0"/>
          </a:p>
          <a:p>
            <a:pPr>
              <a:buFont typeface="Wingdings" panose="05000000000000000000" pitchFamily="2" charset="2"/>
              <a:buChar char="q"/>
            </a:pPr>
            <a:r>
              <a:rPr lang="en-US" b="1" dirty="0" smtClean="0"/>
              <a:t>POWER</a:t>
            </a:r>
            <a:endParaRPr lang="en-US" dirty="0"/>
          </a:p>
          <a:p>
            <a:pPr>
              <a:buFont typeface="Wingdings" panose="05000000000000000000" pitchFamily="2" charset="2"/>
              <a:buChar char="q"/>
            </a:pPr>
            <a:r>
              <a:rPr lang="en-US" b="1" dirty="0" smtClean="0"/>
              <a:t>VIOLATION </a:t>
            </a:r>
            <a:r>
              <a:rPr lang="en-US" b="1" dirty="0"/>
              <a:t>OF HUMAN RIGHTS/INEQUALITY </a:t>
            </a:r>
            <a:endParaRPr lang="en-US" dirty="0"/>
          </a:p>
          <a:p>
            <a:pPr marL="0" indent="0">
              <a:buNone/>
            </a:pPr>
            <a:endParaRPr lang="en-US" dirty="0"/>
          </a:p>
          <a:p>
            <a:pPr marL="0" indent="0">
              <a:buNone/>
            </a:pPr>
            <a:r>
              <a:rPr lang="en-US" b="1" i="1" dirty="0"/>
              <a:t>The three documents that I will use are document # ____, document # ____, and document # ____.</a:t>
            </a:r>
            <a:endParaRPr lang="en-US" dirty="0"/>
          </a:p>
          <a:p>
            <a:pPr marL="0" indent="0">
              <a:buNone/>
            </a:pPr>
            <a:endParaRPr lang="en-US" dirty="0"/>
          </a:p>
        </p:txBody>
      </p:sp>
    </p:spTree>
    <p:extLst>
      <p:ext uri="{BB962C8B-B14F-4D97-AF65-F5344CB8AC3E}">
        <p14:creationId xmlns:p14="http://schemas.microsoft.com/office/powerpoint/2010/main" val="2562892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02500848"/>
              </p:ext>
            </p:extLst>
          </p:nvPr>
        </p:nvGraphicFramePr>
        <p:xfrm>
          <a:off x="233265" y="93306"/>
          <a:ext cx="11765901" cy="6634065"/>
        </p:xfrm>
        <a:graphic>
          <a:graphicData uri="http://schemas.openxmlformats.org/drawingml/2006/table">
            <a:tbl>
              <a:tblPr firstRow="1" firstCol="1" bandRow="1">
                <a:tableStyleId>{5C22544A-7EE6-4342-B048-85BDC9FD1C3A}</a:tableStyleId>
              </a:tblPr>
              <a:tblGrid>
                <a:gridCol w="1334278">
                  <a:extLst>
                    <a:ext uri="{9D8B030D-6E8A-4147-A177-3AD203B41FA5}">
                      <a16:colId xmlns:a16="http://schemas.microsoft.com/office/drawing/2014/main" val="20000"/>
                    </a:ext>
                  </a:extLst>
                </a:gridCol>
                <a:gridCol w="10431623">
                  <a:extLst>
                    <a:ext uri="{9D8B030D-6E8A-4147-A177-3AD203B41FA5}">
                      <a16:colId xmlns:a16="http://schemas.microsoft.com/office/drawing/2014/main" val="20001"/>
                    </a:ext>
                  </a:extLst>
                </a:gridCol>
              </a:tblGrid>
              <a:tr h="6634065">
                <a:tc>
                  <a:txBody>
                    <a:bodyPr/>
                    <a:lstStyle/>
                    <a:p>
                      <a:pPr marL="0" marR="0" algn="l">
                        <a:lnSpc>
                          <a:spcPct val="150000"/>
                        </a:lnSpc>
                        <a:spcBef>
                          <a:spcPts val="0"/>
                        </a:spcBef>
                        <a:spcAft>
                          <a:spcPts val="0"/>
                        </a:spcAft>
                      </a:pPr>
                      <a:r>
                        <a:rPr lang="en-US" sz="1000" dirty="0">
                          <a:solidFill>
                            <a:schemeClr val="tx1"/>
                          </a:solidFill>
                          <a:effectLst/>
                        </a:rPr>
                        <a:t> </a:t>
                      </a:r>
                      <a:endParaRPr lang="en-US" sz="1100" dirty="0">
                        <a:solidFill>
                          <a:schemeClr val="tx1"/>
                        </a:solidFill>
                        <a:effectLst/>
                      </a:endParaRPr>
                    </a:p>
                    <a:p>
                      <a:pPr marL="0" marR="0" algn="l">
                        <a:lnSpc>
                          <a:spcPct val="150000"/>
                        </a:lnSpc>
                        <a:spcBef>
                          <a:spcPts val="0"/>
                        </a:spcBef>
                        <a:spcAft>
                          <a:spcPts val="0"/>
                        </a:spcAft>
                      </a:pPr>
                      <a:r>
                        <a:rPr lang="en-US" sz="1000" dirty="0">
                          <a:solidFill>
                            <a:schemeClr val="tx1"/>
                          </a:solidFill>
                          <a:effectLst/>
                        </a:rPr>
                        <a:t> </a:t>
                      </a:r>
                      <a:endParaRPr lang="en-US" sz="4000" dirty="0">
                        <a:solidFill>
                          <a:schemeClr val="tx1"/>
                        </a:solidFill>
                        <a:effectLst/>
                      </a:endParaRPr>
                    </a:p>
                    <a:p>
                      <a:pPr marL="0" marR="0" algn="l">
                        <a:lnSpc>
                          <a:spcPct val="150000"/>
                        </a:lnSpc>
                        <a:spcBef>
                          <a:spcPts val="0"/>
                        </a:spcBef>
                        <a:spcAft>
                          <a:spcPts val="0"/>
                        </a:spcAft>
                      </a:pPr>
                      <a:r>
                        <a:rPr lang="en-US" sz="3200" dirty="0">
                          <a:solidFill>
                            <a:schemeClr val="tx1"/>
                          </a:solidFill>
                          <a:effectLst/>
                        </a:rPr>
                        <a:t> </a:t>
                      </a:r>
                      <a:endParaRPr lang="en-US" sz="4000" dirty="0">
                        <a:solidFill>
                          <a:schemeClr val="tx1"/>
                        </a:solidFill>
                        <a:effectLst/>
                      </a:endParaRPr>
                    </a:p>
                    <a:p>
                      <a:pPr marL="0" marR="0" algn="ctr">
                        <a:lnSpc>
                          <a:spcPct val="150000"/>
                        </a:lnSpc>
                        <a:spcBef>
                          <a:spcPts val="0"/>
                        </a:spcBef>
                        <a:spcAft>
                          <a:spcPts val="0"/>
                        </a:spcAft>
                      </a:pPr>
                      <a:r>
                        <a:rPr lang="en-US" sz="3200" dirty="0">
                          <a:solidFill>
                            <a:schemeClr val="tx1"/>
                          </a:solidFill>
                          <a:effectLst/>
                        </a:rPr>
                        <a:t>Parag</a:t>
                      </a:r>
                      <a:endParaRPr lang="en-US" sz="4000" dirty="0">
                        <a:solidFill>
                          <a:schemeClr val="tx1"/>
                        </a:solidFill>
                        <a:effectLst/>
                      </a:endParaRPr>
                    </a:p>
                    <a:p>
                      <a:pPr marL="0" marR="0" algn="ctr">
                        <a:lnSpc>
                          <a:spcPct val="150000"/>
                        </a:lnSpc>
                        <a:spcBef>
                          <a:spcPts val="0"/>
                        </a:spcBef>
                        <a:spcAft>
                          <a:spcPts val="0"/>
                        </a:spcAft>
                      </a:pPr>
                      <a:r>
                        <a:rPr lang="en-US" sz="3200" dirty="0">
                          <a:solidFill>
                            <a:schemeClr val="tx1"/>
                          </a:solidFill>
                          <a:effectLst/>
                        </a:rPr>
                        <a:t>#1</a:t>
                      </a:r>
                      <a:endParaRPr lang="en-US" sz="4000" dirty="0">
                        <a:solidFill>
                          <a:schemeClr val="tx1"/>
                        </a:solidFill>
                        <a:effectLst/>
                      </a:endParaRPr>
                    </a:p>
                    <a:p>
                      <a:pPr marL="0" marR="0" algn="ctr">
                        <a:lnSpc>
                          <a:spcPct val="150000"/>
                        </a:lnSpc>
                        <a:spcBef>
                          <a:spcPts val="0"/>
                        </a:spcBef>
                        <a:spcAft>
                          <a:spcPts val="0"/>
                        </a:spcAft>
                      </a:pPr>
                      <a:r>
                        <a:rPr lang="en-US" sz="3200" dirty="0">
                          <a:solidFill>
                            <a:schemeClr val="tx1"/>
                          </a:solidFill>
                          <a:effectLst/>
                        </a:rPr>
                        <a:t>INTRO</a:t>
                      </a:r>
                      <a:endParaRPr lang="en-US" sz="4000" dirty="0">
                        <a:solidFill>
                          <a:schemeClr val="tx1"/>
                        </a:solidFill>
                        <a:effectLst/>
                      </a:endParaRPr>
                    </a:p>
                    <a:p>
                      <a:pPr marL="0" marR="0" algn="l">
                        <a:lnSpc>
                          <a:spcPct val="150000"/>
                        </a:lnSpc>
                        <a:spcBef>
                          <a:spcPts val="0"/>
                        </a:spcBef>
                        <a:spcAft>
                          <a:spcPts val="0"/>
                        </a:spcAft>
                      </a:pPr>
                      <a:r>
                        <a:rPr lang="en-US" sz="3200" dirty="0">
                          <a:solidFill>
                            <a:schemeClr val="tx1"/>
                          </a:solidFill>
                          <a:effectLst/>
                        </a:rPr>
                        <a:t> </a:t>
                      </a:r>
                      <a:endParaRPr lang="en-US" sz="4000" dirty="0">
                        <a:solidFill>
                          <a:schemeClr val="tx1"/>
                        </a:solidFill>
                        <a:effectLst/>
                      </a:endParaRPr>
                    </a:p>
                    <a:p>
                      <a:pPr marL="0" marR="0" algn="l">
                        <a:lnSpc>
                          <a:spcPct val="150000"/>
                        </a:lnSpc>
                        <a:spcBef>
                          <a:spcPts val="0"/>
                        </a:spcBef>
                        <a:spcAft>
                          <a:spcPts val="0"/>
                        </a:spcAft>
                      </a:pPr>
                      <a:r>
                        <a:rPr lang="en-US" sz="1000" dirty="0">
                          <a:solidFill>
                            <a:schemeClr val="tx1"/>
                          </a:solidFill>
                          <a:effectLst/>
                        </a:rPr>
                        <a:t> </a:t>
                      </a:r>
                      <a:endParaRPr lang="en-US" sz="1100" dirty="0">
                        <a:solidFill>
                          <a:schemeClr val="tx1"/>
                        </a:solidFill>
                        <a:effectLst/>
                        <a:latin typeface="Arial"/>
                        <a:ea typeface="Arial"/>
                      </a:endParaRPr>
                    </a:p>
                  </a:txBody>
                  <a:tcPr marL="47527" marR="47527" marT="0" marB="0"/>
                </a:tc>
                <a:tc>
                  <a:txBody>
                    <a:bodyPr/>
                    <a:lstStyle/>
                    <a:p>
                      <a:pPr marL="0" marR="0">
                        <a:lnSpc>
                          <a:spcPct val="115000"/>
                        </a:lnSpc>
                        <a:spcBef>
                          <a:spcPts val="0"/>
                        </a:spcBef>
                        <a:spcAft>
                          <a:spcPts val="0"/>
                        </a:spcAft>
                      </a:pPr>
                      <a:r>
                        <a:rPr lang="en-US" sz="105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1</a:t>
                      </a:r>
                      <a:r>
                        <a:rPr lang="en-US" sz="14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General Statement:</a:t>
                      </a: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2. Enduring issue &amp; definition:</a:t>
                      </a: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200"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dirty="0">
                        <a:solidFill>
                          <a:srgbClr val="000000"/>
                        </a:solidFill>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3. Thesis Statement/Claim--</a:t>
                      </a:r>
                      <a:r>
                        <a:rPr lang="en-US" sz="1600" b="1" dirty="0">
                          <a:solidFill>
                            <a:srgbClr val="000000"/>
                          </a:solidFill>
                          <a:effectLst/>
                          <a:latin typeface="Calibri" panose="020F0502020204030204" pitchFamily="34" charset="0"/>
                          <a:ea typeface="Arial" panose="020B0604020202020204" pitchFamily="34" charset="0"/>
                        </a:rPr>
                        <a:t> Make a claim</a:t>
                      </a:r>
                      <a:r>
                        <a:rPr lang="en-US" sz="1600" dirty="0">
                          <a:solidFill>
                            <a:srgbClr val="000000"/>
                          </a:solidFill>
                          <a:effectLst/>
                          <a:latin typeface="Calibri" panose="020F0502020204030204" pitchFamily="34" charset="0"/>
                          <a:ea typeface="Arial" panose="020B0604020202020204" pitchFamily="34" charset="0"/>
                        </a:rPr>
                        <a:t> that </a:t>
                      </a:r>
                      <a:r>
                        <a:rPr lang="en-US" sz="1600" b="1" dirty="0">
                          <a:solidFill>
                            <a:srgbClr val="000000"/>
                          </a:solidFill>
                          <a:effectLst/>
                          <a:latin typeface="Calibri" panose="020F0502020204030204" pitchFamily="34" charset="0"/>
                          <a:ea typeface="Arial" panose="020B0604020202020204" pitchFamily="34" charset="0"/>
                        </a:rPr>
                        <a:t>argues why</a:t>
                      </a:r>
                      <a:r>
                        <a:rPr lang="en-US" sz="1600" dirty="0">
                          <a:solidFill>
                            <a:srgbClr val="000000"/>
                          </a:solidFill>
                          <a:effectLst/>
                          <a:latin typeface="Calibri" panose="020F0502020204030204" pitchFamily="34" charset="0"/>
                          <a:ea typeface="Arial" panose="020B0604020202020204" pitchFamily="34" charset="0"/>
                        </a:rPr>
                        <a:t> the </a:t>
                      </a:r>
                      <a:r>
                        <a:rPr lang="en-US" sz="1600" b="1" dirty="0">
                          <a:solidFill>
                            <a:srgbClr val="000000"/>
                          </a:solidFill>
                          <a:effectLst/>
                          <a:latin typeface="Calibri" panose="020F0502020204030204" pitchFamily="34" charset="0"/>
                          <a:ea typeface="Arial" panose="020B0604020202020204" pitchFamily="34" charset="0"/>
                        </a:rPr>
                        <a:t>enduring issue</a:t>
                      </a:r>
                      <a:r>
                        <a:rPr lang="en-US" sz="1600" dirty="0">
                          <a:solidFill>
                            <a:srgbClr val="000000"/>
                          </a:solidFill>
                          <a:effectLst/>
                          <a:latin typeface="Calibri" panose="020F0502020204030204" pitchFamily="34" charset="0"/>
                          <a:ea typeface="Arial" panose="020B0604020202020204" pitchFamily="34" charset="0"/>
                        </a:rPr>
                        <a:t> you chose is</a:t>
                      </a:r>
                      <a:r>
                        <a:rPr lang="en-US" sz="1600" b="1" dirty="0">
                          <a:solidFill>
                            <a:srgbClr val="000000"/>
                          </a:solidFill>
                          <a:effectLst/>
                          <a:latin typeface="Calibri" panose="020F0502020204030204" pitchFamily="34" charset="0"/>
                          <a:ea typeface="Arial" panose="020B0604020202020204" pitchFamily="34" charset="0"/>
                        </a:rPr>
                        <a:t> significant and list examples that will be discussed in the essay to show the issue has endured and is significant. </a:t>
                      </a: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b="1" dirty="0">
                        <a:solidFill>
                          <a:srgbClr val="000000"/>
                        </a:solidFill>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r>
                        <a:rPr lang="en-US" sz="1200" b="1" i="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___________________ (state enduring issue) is significant because </a:t>
                      </a: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____________________</a:t>
                      </a:r>
                      <a:endParaRPr lang="en-US" sz="1600" b="1" dirty="0">
                        <a:solidFill>
                          <a:srgbClr val="000000"/>
                        </a:solidFill>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__________________________________________________________________________________________________________________________________________________________ as demonstrated by (list examples that will be discussed in the essay) _____________________________ _______________________________________(DOC 1), ________________________________</a:t>
                      </a:r>
                      <a:endParaRPr lang="en-US" sz="1600" b="1" dirty="0">
                        <a:solidFill>
                          <a:srgbClr val="000000"/>
                        </a:solidFill>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________________________________________________________________________(DOC 2) _____________________________________________________________________(DOC 3). </a:t>
                      </a:r>
                      <a:endParaRPr lang="en-US" sz="1600" b="1" dirty="0">
                        <a:solidFill>
                          <a:srgbClr val="000000"/>
                        </a:solidFill>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 </a:t>
                      </a:r>
                      <a:endParaRPr lang="en-US" sz="1600" b="1" dirty="0">
                        <a:solidFill>
                          <a:srgbClr val="000000"/>
                        </a:solidFill>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r>
                        <a:rPr lang="en-US" sz="1200" b="1" dirty="0">
                          <a:solidFill>
                            <a:srgbClr val="000000"/>
                          </a:solidFill>
                          <a:effectLst/>
                          <a:latin typeface="Georgia" panose="02040502050405020303" pitchFamily="18" charset="0"/>
                          <a:ea typeface="Georgia" panose="02040502050405020303" pitchFamily="18" charset="0"/>
                          <a:cs typeface="Georgia" panose="02040502050405020303" pitchFamily="18" charset="0"/>
                        </a:rPr>
                        <a:t>*COMBINE STEPS 1, 2, AND 3 INTO PARAGRAPH FORM—GO IN NUMBER ORDER!*</a:t>
                      </a:r>
                      <a:endParaRPr lang="en-US" sz="1600" b="1" dirty="0">
                        <a:solidFill>
                          <a:srgbClr val="000000"/>
                        </a:solidFill>
                        <a:effectLst/>
                        <a:latin typeface="Arial" panose="020B0604020202020204" pitchFamily="34" charset="0"/>
                        <a:ea typeface="Arial" panose="020B0604020202020204" pitchFamily="34" charset="0"/>
                      </a:endParaRPr>
                    </a:p>
                  </a:txBody>
                  <a:tcPr marL="68580" marR="68580" marT="0" marB="0">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40638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8857584"/>
              </p:ext>
            </p:extLst>
          </p:nvPr>
        </p:nvGraphicFramePr>
        <p:xfrm>
          <a:off x="130629" y="74645"/>
          <a:ext cx="8617446" cy="6693800"/>
        </p:xfrm>
        <a:graphic>
          <a:graphicData uri="http://schemas.openxmlformats.org/drawingml/2006/table">
            <a:tbl>
              <a:tblPr firstRow="1" firstCol="1" bandRow="1">
                <a:tableStyleId>{5C22544A-7EE6-4342-B048-85BDC9FD1C3A}</a:tableStyleId>
              </a:tblPr>
              <a:tblGrid>
                <a:gridCol w="977237">
                  <a:extLst>
                    <a:ext uri="{9D8B030D-6E8A-4147-A177-3AD203B41FA5}">
                      <a16:colId xmlns:a16="http://schemas.microsoft.com/office/drawing/2014/main" val="20000"/>
                    </a:ext>
                  </a:extLst>
                </a:gridCol>
                <a:gridCol w="7640209">
                  <a:extLst>
                    <a:ext uri="{9D8B030D-6E8A-4147-A177-3AD203B41FA5}">
                      <a16:colId xmlns:a16="http://schemas.microsoft.com/office/drawing/2014/main" val="20001"/>
                    </a:ext>
                  </a:extLst>
                </a:gridCol>
              </a:tblGrid>
              <a:tr h="6693800">
                <a:tc>
                  <a:txBody>
                    <a:bodyPr/>
                    <a:lstStyle/>
                    <a:p>
                      <a:pPr marL="0" marR="0" algn="l">
                        <a:lnSpc>
                          <a:spcPct val="150000"/>
                        </a:lnSpc>
                        <a:spcBef>
                          <a:spcPts val="0"/>
                        </a:spcBef>
                        <a:spcAft>
                          <a:spcPts val="0"/>
                        </a:spcAft>
                      </a:pPr>
                      <a:r>
                        <a:rPr lang="en-US" sz="700" dirty="0">
                          <a:solidFill>
                            <a:schemeClr val="tx1"/>
                          </a:solidFill>
                          <a:effectLst/>
                        </a:rPr>
                        <a:t> </a:t>
                      </a:r>
                      <a:endParaRPr lang="en-US" sz="900" dirty="0">
                        <a:solidFill>
                          <a:schemeClr val="tx1"/>
                        </a:solidFill>
                        <a:effectLst/>
                      </a:endParaRPr>
                    </a:p>
                    <a:p>
                      <a:pPr marL="0" marR="0" algn="l">
                        <a:lnSpc>
                          <a:spcPct val="150000"/>
                        </a:lnSpc>
                        <a:spcBef>
                          <a:spcPts val="0"/>
                        </a:spcBef>
                        <a:spcAft>
                          <a:spcPts val="0"/>
                        </a:spcAft>
                      </a:pPr>
                      <a:r>
                        <a:rPr lang="en-US" sz="700" dirty="0">
                          <a:solidFill>
                            <a:schemeClr val="tx1"/>
                          </a:solidFill>
                          <a:effectLst/>
                        </a:rPr>
                        <a:t> </a:t>
                      </a:r>
                      <a:endParaRPr lang="en-US" sz="2800" dirty="0">
                        <a:solidFill>
                          <a:schemeClr val="tx1"/>
                        </a:solidFill>
                        <a:effectLst/>
                      </a:endParaRPr>
                    </a:p>
                    <a:p>
                      <a:pPr marL="0" marR="0" algn="l">
                        <a:lnSpc>
                          <a:spcPct val="150000"/>
                        </a:lnSpc>
                        <a:spcBef>
                          <a:spcPts val="0"/>
                        </a:spcBef>
                        <a:spcAft>
                          <a:spcPts val="0"/>
                        </a:spcAft>
                      </a:pPr>
                      <a:r>
                        <a:rPr lang="en-US" sz="2000" dirty="0">
                          <a:solidFill>
                            <a:schemeClr val="tx1"/>
                          </a:solidFill>
                          <a:effectLst/>
                        </a:rPr>
                        <a:t> </a:t>
                      </a:r>
                      <a:endParaRPr lang="en-US" sz="2800" dirty="0">
                        <a:solidFill>
                          <a:schemeClr val="tx1"/>
                        </a:solidFill>
                        <a:effectLst/>
                      </a:endParaRPr>
                    </a:p>
                    <a:p>
                      <a:pPr marL="0" marR="0" algn="ctr">
                        <a:lnSpc>
                          <a:spcPct val="150000"/>
                        </a:lnSpc>
                        <a:spcBef>
                          <a:spcPts val="0"/>
                        </a:spcBef>
                        <a:spcAft>
                          <a:spcPts val="0"/>
                        </a:spcAft>
                      </a:pPr>
                      <a:r>
                        <a:rPr lang="en-US" sz="2000" dirty="0">
                          <a:solidFill>
                            <a:schemeClr val="tx1"/>
                          </a:solidFill>
                          <a:effectLst/>
                        </a:rPr>
                        <a:t>Parag</a:t>
                      </a:r>
                      <a:endParaRPr lang="en-US" sz="2800" dirty="0">
                        <a:solidFill>
                          <a:schemeClr val="tx1"/>
                        </a:solidFill>
                        <a:effectLst/>
                      </a:endParaRPr>
                    </a:p>
                    <a:p>
                      <a:pPr marL="0" marR="0" algn="ctr">
                        <a:lnSpc>
                          <a:spcPct val="150000"/>
                        </a:lnSpc>
                        <a:spcBef>
                          <a:spcPts val="0"/>
                        </a:spcBef>
                        <a:spcAft>
                          <a:spcPts val="0"/>
                        </a:spcAft>
                      </a:pPr>
                      <a:r>
                        <a:rPr lang="en-US" sz="2000" dirty="0">
                          <a:solidFill>
                            <a:schemeClr val="tx1"/>
                          </a:solidFill>
                          <a:effectLst/>
                        </a:rPr>
                        <a:t>#1</a:t>
                      </a:r>
                      <a:endParaRPr lang="en-US" sz="2800" dirty="0">
                        <a:solidFill>
                          <a:schemeClr val="tx1"/>
                        </a:solidFill>
                        <a:effectLst/>
                      </a:endParaRPr>
                    </a:p>
                    <a:p>
                      <a:pPr marL="0" marR="0" algn="ctr">
                        <a:lnSpc>
                          <a:spcPct val="150000"/>
                        </a:lnSpc>
                        <a:spcBef>
                          <a:spcPts val="0"/>
                        </a:spcBef>
                        <a:spcAft>
                          <a:spcPts val="0"/>
                        </a:spcAft>
                      </a:pPr>
                      <a:r>
                        <a:rPr lang="en-US" sz="2000" dirty="0">
                          <a:solidFill>
                            <a:schemeClr val="tx1"/>
                          </a:solidFill>
                          <a:effectLst/>
                        </a:rPr>
                        <a:t>INTRO</a:t>
                      </a:r>
                      <a:endParaRPr lang="en-US" sz="28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 </a:t>
                      </a:r>
                      <a:endParaRPr lang="en-US" sz="4400" dirty="0">
                        <a:solidFill>
                          <a:schemeClr val="tx1"/>
                        </a:solidFill>
                        <a:effectLst/>
                      </a:endParaRPr>
                    </a:p>
                    <a:p>
                      <a:pPr marL="0" marR="0" algn="l">
                        <a:lnSpc>
                          <a:spcPct val="150000"/>
                        </a:lnSpc>
                        <a:spcBef>
                          <a:spcPts val="0"/>
                        </a:spcBef>
                        <a:spcAft>
                          <a:spcPts val="0"/>
                        </a:spcAft>
                      </a:pPr>
                      <a:r>
                        <a:rPr lang="en-US" sz="1050" dirty="0">
                          <a:solidFill>
                            <a:schemeClr val="tx1"/>
                          </a:solidFill>
                          <a:effectLst/>
                        </a:rPr>
                        <a:t> </a:t>
                      </a:r>
                      <a:endParaRPr lang="en-US" sz="1200" dirty="0">
                        <a:solidFill>
                          <a:schemeClr val="tx1"/>
                        </a:solidFill>
                        <a:effectLst/>
                        <a:latin typeface="Arial"/>
                        <a:ea typeface="Arial"/>
                      </a:endParaRPr>
                    </a:p>
                  </a:txBody>
                  <a:tcPr marL="47527" marR="47527" marT="0" marB="0"/>
                </a:tc>
                <a:tc>
                  <a:txBody>
                    <a:bodyPr/>
                    <a:lstStyle/>
                    <a:p>
                      <a:pPr marL="0" marR="0" lvl="0" indent="0">
                        <a:spcBef>
                          <a:spcPts val="0"/>
                        </a:spcBef>
                        <a:spcAft>
                          <a:spcPts val="0"/>
                        </a:spcAft>
                        <a:buFont typeface="Symbol" panose="05050102010706020507" pitchFamily="18" charset="2"/>
                        <a:buNone/>
                      </a:pPr>
                      <a:r>
                        <a:rPr lang="en-US" sz="2000" dirty="0" smtClean="0">
                          <a:solidFill>
                            <a:schemeClr val="tx1"/>
                          </a:solidFill>
                          <a:effectLst/>
                          <a:latin typeface="+mn-lt"/>
                        </a:rPr>
                        <a:t>1. General </a:t>
                      </a:r>
                      <a:r>
                        <a:rPr lang="en-US" sz="2000" dirty="0">
                          <a:solidFill>
                            <a:schemeClr val="tx1"/>
                          </a:solidFill>
                          <a:effectLst/>
                          <a:latin typeface="+mn-lt"/>
                        </a:rPr>
                        <a:t>Statement: </a:t>
                      </a:r>
                      <a:r>
                        <a:rPr lang="en-US" sz="2000" dirty="0" smtClean="0">
                          <a:solidFill>
                            <a:srgbClr val="FF0000"/>
                          </a:solidFill>
                          <a:effectLst/>
                          <a:latin typeface="+mn-lt"/>
                          <a:ea typeface="Arial" panose="020B0604020202020204" pitchFamily="34" charset="0"/>
                        </a:rPr>
                        <a:t>An enduring issue is a challenge or problem that a society has faced and debated or discussed across time. An enduring issue is one that many societies have attempted to address with varying degrees of success. </a:t>
                      </a:r>
                      <a:endParaRPr lang="en-US" sz="2000" dirty="0" smtClean="0">
                        <a:solidFill>
                          <a:srgbClr val="000000"/>
                        </a:solidFill>
                        <a:effectLst/>
                        <a:latin typeface="+mn-lt"/>
                        <a:ea typeface="Arial" panose="020B0604020202020204" pitchFamily="34" charset="0"/>
                        <a:cs typeface="+mn-cs"/>
                      </a:endParaRPr>
                    </a:p>
                    <a:p>
                      <a:pPr marL="0" marR="0" lvl="0" indent="0">
                        <a:spcBef>
                          <a:spcPts val="0"/>
                        </a:spcBef>
                        <a:spcAft>
                          <a:spcPts val="0"/>
                        </a:spcAft>
                        <a:buFont typeface="Symbol" panose="05050102010706020507" pitchFamily="18" charset="2"/>
                        <a:buNone/>
                      </a:pPr>
                      <a:endParaRPr lang="en-US" sz="2000" dirty="0" smtClean="0">
                        <a:solidFill>
                          <a:schemeClr val="tx1"/>
                        </a:solidFill>
                        <a:effectLst/>
                        <a:latin typeface="+mn-lt"/>
                      </a:endParaRPr>
                    </a:p>
                    <a:p>
                      <a:pPr marL="0" marR="0" algn="l">
                        <a:lnSpc>
                          <a:spcPct val="115000"/>
                        </a:lnSpc>
                        <a:spcBef>
                          <a:spcPts val="0"/>
                        </a:spcBef>
                        <a:spcAft>
                          <a:spcPts val="0"/>
                        </a:spcAft>
                      </a:pPr>
                      <a:r>
                        <a:rPr lang="en-US" sz="2000" dirty="0" smtClean="0">
                          <a:solidFill>
                            <a:schemeClr val="tx1"/>
                          </a:solidFill>
                          <a:effectLst/>
                          <a:latin typeface="+mn-lt"/>
                        </a:rPr>
                        <a:t>2. Enduring issue &amp; definition: </a:t>
                      </a:r>
                      <a:r>
                        <a:rPr lang="en-US" sz="2000" dirty="0" smtClean="0">
                          <a:solidFill>
                            <a:srgbClr val="FF0000"/>
                          </a:solidFill>
                          <a:effectLst/>
                          <a:latin typeface="+mn-lt"/>
                        </a:rPr>
                        <a:t>violation of</a:t>
                      </a:r>
                      <a:r>
                        <a:rPr lang="en-US" sz="2000" baseline="0" dirty="0" smtClean="0">
                          <a:solidFill>
                            <a:srgbClr val="FF0000"/>
                          </a:solidFill>
                          <a:effectLst/>
                          <a:latin typeface="+mn-lt"/>
                        </a:rPr>
                        <a:t> basic rights that every person entitled to are limited due to social hierarchies, governments, unfair treatment, and belief systems</a:t>
                      </a:r>
                      <a:endParaRPr lang="en-US" sz="2000" dirty="0" smtClean="0">
                        <a:solidFill>
                          <a:schemeClr val="tx1"/>
                        </a:solidFill>
                        <a:effectLst/>
                        <a:latin typeface="+mn-lt"/>
                      </a:endParaRPr>
                    </a:p>
                    <a:p>
                      <a:pPr marL="0" marR="0" algn="l">
                        <a:lnSpc>
                          <a:spcPct val="115000"/>
                        </a:lnSpc>
                        <a:spcBef>
                          <a:spcPts val="0"/>
                        </a:spcBef>
                        <a:spcAft>
                          <a:spcPts val="0"/>
                        </a:spcAft>
                      </a:pPr>
                      <a:r>
                        <a:rPr lang="en-US" sz="2000" dirty="0" smtClean="0">
                          <a:solidFill>
                            <a:schemeClr val="tx1"/>
                          </a:solidFill>
                          <a:effectLst/>
                          <a:latin typeface="+mn-lt"/>
                        </a:rPr>
                        <a:t> </a:t>
                      </a:r>
                    </a:p>
                    <a:p>
                      <a:pPr marL="0" marR="0">
                        <a:lnSpc>
                          <a:spcPct val="150000"/>
                        </a:lnSpc>
                        <a:spcBef>
                          <a:spcPts val="0"/>
                        </a:spcBef>
                        <a:spcAft>
                          <a:spcPts val="0"/>
                        </a:spcAft>
                      </a:pPr>
                      <a:r>
                        <a:rPr lang="en-US" sz="2000" dirty="0" smtClean="0">
                          <a:solidFill>
                            <a:schemeClr val="tx1"/>
                          </a:solidFill>
                          <a:effectLst/>
                          <a:latin typeface="+mn-lt"/>
                        </a:rPr>
                        <a:t> 3. </a:t>
                      </a:r>
                      <a:r>
                        <a:rPr lang="en-US" sz="2000" b="1" dirty="0" smtClean="0">
                          <a:solidFill>
                            <a:srgbClr val="000000"/>
                          </a:solidFill>
                          <a:effectLst/>
                          <a:latin typeface="+mn-lt"/>
                          <a:ea typeface="Georgia" panose="02040502050405020303" pitchFamily="18" charset="0"/>
                          <a:cs typeface="Georgia" panose="02040502050405020303" pitchFamily="18" charset="0"/>
                        </a:rPr>
                        <a:t>Thesis Statement/Claim--</a:t>
                      </a:r>
                      <a:r>
                        <a:rPr lang="en-US" sz="2000" b="1" dirty="0" smtClean="0">
                          <a:solidFill>
                            <a:srgbClr val="000000"/>
                          </a:solidFill>
                          <a:effectLst/>
                          <a:latin typeface="+mn-lt"/>
                          <a:ea typeface="Arial" panose="020B0604020202020204" pitchFamily="34" charset="0"/>
                        </a:rPr>
                        <a:t> Make a claim</a:t>
                      </a:r>
                      <a:r>
                        <a:rPr lang="en-US" sz="2000" dirty="0" smtClean="0">
                          <a:solidFill>
                            <a:srgbClr val="000000"/>
                          </a:solidFill>
                          <a:effectLst/>
                          <a:latin typeface="+mn-lt"/>
                          <a:ea typeface="Arial" panose="020B0604020202020204" pitchFamily="34" charset="0"/>
                        </a:rPr>
                        <a:t> that </a:t>
                      </a:r>
                      <a:r>
                        <a:rPr lang="en-US" sz="2000" b="1" dirty="0" smtClean="0">
                          <a:solidFill>
                            <a:srgbClr val="000000"/>
                          </a:solidFill>
                          <a:effectLst/>
                          <a:latin typeface="+mn-lt"/>
                          <a:ea typeface="Arial" panose="020B0604020202020204" pitchFamily="34" charset="0"/>
                        </a:rPr>
                        <a:t>argues why</a:t>
                      </a:r>
                      <a:r>
                        <a:rPr lang="en-US" sz="2000" dirty="0" smtClean="0">
                          <a:solidFill>
                            <a:srgbClr val="000000"/>
                          </a:solidFill>
                          <a:effectLst/>
                          <a:latin typeface="+mn-lt"/>
                          <a:ea typeface="Arial" panose="020B0604020202020204" pitchFamily="34" charset="0"/>
                        </a:rPr>
                        <a:t> the </a:t>
                      </a:r>
                      <a:r>
                        <a:rPr lang="en-US" sz="2000" b="1" dirty="0" smtClean="0">
                          <a:solidFill>
                            <a:srgbClr val="000000"/>
                          </a:solidFill>
                          <a:effectLst/>
                          <a:latin typeface="+mn-lt"/>
                          <a:ea typeface="Arial" panose="020B0604020202020204" pitchFamily="34" charset="0"/>
                        </a:rPr>
                        <a:t>enduring issue</a:t>
                      </a:r>
                      <a:r>
                        <a:rPr lang="en-US" sz="2000" dirty="0" smtClean="0">
                          <a:solidFill>
                            <a:srgbClr val="000000"/>
                          </a:solidFill>
                          <a:effectLst/>
                          <a:latin typeface="+mn-lt"/>
                          <a:ea typeface="Arial" panose="020B0604020202020204" pitchFamily="34" charset="0"/>
                        </a:rPr>
                        <a:t> you chose is</a:t>
                      </a:r>
                      <a:r>
                        <a:rPr lang="en-US" sz="2000" b="1" dirty="0" smtClean="0">
                          <a:solidFill>
                            <a:srgbClr val="000000"/>
                          </a:solidFill>
                          <a:effectLst/>
                          <a:latin typeface="+mn-lt"/>
                          <a:ea typeface="Arial" panose="020B0604020202020204" pitchFamily="34" charset="0"/>
                        </a:rPr>
                        <a:t> significant and list examples that will be discussed in the essay to show the issue has endured and is significant. </a:t>
                      </a:r>
                      <a:r>
                        <a:rPr lang="en-US" sz="2000" b="1" dirty="0" smtClean="0">
                          <a:solidFill>
                            <a:srgbClr val="000000"/>
                          </a:solidFill>
                          <a:effectLst/>
                          <a:latin typeface="+mn-lt"/>
                          <a:ea typeface="Georgia" panose="02040502050405020303" pitchFamily="18" charset="0"/>
                          <a:cs typeface="Georgia" panose="02040502050405020303" pitchFamily="18" charset="0"/>
                        </a:rPr>
                        <a:t> </a:t>
                      </a:r>
                      <a:endParaRPr lang="en-US" sz="2000" b="1" dirty="0" smtClean="0">
                        <a:solidFill>
                          <a:srgbClr val="000000"/>
                        </a:solidFill>
                        <a:effectLst/>
                        <a:latin typeface="+mn-lt"/>
                        <a:ea typeface="Arial" panose="020B0604020202020204" pitchFamily="34" charset="0"/>
                      </a:endParaRPr>
                    </a:p>
                    <a:p>
                      <a:pPr marL="0" marR="0">
                        <a:lnSpc>
                          <a:spcPct val="150000"/>
                        </a:lnSpc>
                        <a:spcBef>
                          <a:spcPts val="0"/>
                        </a:spcBef>
                        <a:spcAft>
                          <a:spcPts val="0"/>
                        </a:spcAft>
                      </a:pPr>
                      <a:r>
                        <a:rPr lang="en-US" sz="2000" b="1" i="1" dirty="0" smtClean="0">
                          <a:solidFill>
                            <a:srgbClr val="FF0000"/>
                          </a:solidFill>
                          <a:effectLst/>
                          <a:latin typeface="+mn-lt"/>
                          <a:ea typeface="Georgia" panose="02040502050405020303" pitchFamily="18" charset="0"/>
                          <a:cs typeface="Georgia" panose="02040502050405020303" pitchFamily="18" charset="0"/>
                        </a:rPr>
                        <a:t>The violation</a:t>
                      </a:r>
                      <a:r>
                        <a:rPr lang="en-US" sz="2000" b="1" i="1" baseline="0" dirty="0" smtClean="0">
                          <a:solidFill>
                            <a:srgbClr val="FF0000"/>
                          </a:solidFill>
                          <a:effectLst/>
                          <a:latin typeface="+mn-lt"/>
                          <a:ea typeface="Georgia" panose="02040502050405020303" pitchFamily="18" charset="0"/>
                          <a:cs typeface="Georgia" panose="02040502050405020303" pitchFamily="18" charset="0"/>
                        </a:rPr>
                        <a:t> of human rights</a:t>
                      </a:r>
                      <a:r>
                        <a:rPr lang="en-US" sz="2000" b="1" i="1" dirty="0" smtClean="0">
                          <a:solidFill>
                            <a:srgbClr val="000000"/>
                          </a:solidFill>
                          <a:effectLst/>
                          <a:latin typeface="+mn-lt"/>
                          <a:ea typeface="Georgia" panose="02040502050405020303" pitchFamily="18" charset="0"/>
                          <a:cs typeface="Georgia" panose="02040502050405020303" pitchFamily="18" charset="0"/>
                        </a:rPr>
                        <a:t> is </a:t>
                      </a:r>
                      <a:r>
                        <a:rPr lang="en-US" sz="2000" b="1" i="1" dirty="0" smtClean="0">
                          <a:solidFill>
                            <a:srgbClr val="000000"/>
                          </a:solidFill>
                          <a:effectLst/>
                          <a:latin typeface="+mn-lt"/>
                          <a:ea typeface="Georgia" panose="02040502050405020303" pitchFamily="18" charset="0"/>
                          <a:cs typeface="Georgia" panose="02040502050405020303" pitchFamily="18" charset="0"/>
                        </a:rPr>
                        <a:t>significant because </a:t>
                      </a:r>
                      <a:r>
                        <a:rPr lang="en-US" sz="2000" b="1" i="1" dirty="0" smtClean="0">
                          <a:solidFill>
                            <a:srgbClr val="FF0000"/>
                          </a:solidFill>
                          <a:effectLst/>
                          <a:latin typeface="+mn-lt"/>
                          <a:ea typeface="Georgia" panose="02040502050405020303" pitchFamily="18" charset="0"/>
                          <a:cs typeface="Georgia" panose="02040502050405020303" pitchFamily="18" charset="0"/>
                        </a:rPr>
                        <a:t>treating</a:t>
                      </a:r>
                      <a:r>
                        <a:rPr lang="en-US" sz="2000" b="1" i="1" baseline="0" dirty="0" smtClean="0">
                          <a:solidFill>
                            <a:srgbClr val="FF0000"/>
                          </a:solidFill>
                          <a:effectLst/>
                          <a:latin typeface="+mn-lt"/>
                          <a:ea typeface="Georgia" panose="02040502050405020303" pitchFamily="18" charset="0"/>
                          <a:cs typeface="Georgia" panose="02040502050405020303" pitchFamily="18" charset="0"/>
                        </a:rPr>
                        <a:t> people unequal and limiting their rights affect millions of people and later generations</a:t>
                      </a:r>
                      <a:r>
                        <a:rPr lang="en-US" sz="2000" b="1" dirty="0" smtClean="0">
                          <a:solidFill>
                            <a:srgbClr val="000000"/>
                          </a:solidFill>
                          <a:effectLst/>
                          <a:latin typeface="+mn-lt"/>
                          <a:ea typeface="Georgia" panose="02040502050405020303" pitchFamily="18" charset="0"/>
                          <a:cs typeface="Georgia" panose="02040502050405020303" pitchFamily="18" charset="0"/>
                        </a:rPr>
                        <a:t> as </a:t>
                      </a:r>
                      <a:r>
                        <a:rPr lang="en-US" sz="2000" b="1" dirty="0" smtClean="0">
                          <a:solidFill>
                            <a:srgbClr val="000000"/>
                          </a:solidFill>
                          <a:effectLst/>
                          <a:latin typeface="+mn-lt"/>
                          <a:ea typeface="Georgia" panose="02040502050405020303" pitchFamily="18" charset="0"/>
                          <a:cs typeface="Georgia" panose="02040502050405020303" pitchFamily="18" charset="0"/>
                        </a:rPr>
                        <a:t>demonstrated by </a:t>
                      </a:r>
                      <a:r>
                        <a:rPr lang="en-US" sz="2000" b="1" i="1" dirty="0" smtClean="0">
                          <a:solidFill>
                            <a:srgbClr val="FF0000"/>
                          </a:solidFill>
                          <a:effectLst/>
                          <a:latin typeface="+mn-lt"/>
                          <a:ea typeface="Georgia" panose="02040502050405020303" pitchFamily="18" charset="0"/>
                          <a:cs typeface="Georgia" panose="02040502050405020303" pitchFamily="18" charset="0"/>
                        </a:rPr>
                        <a:t>the Code</a:t>
                      </a:r>
                      <a:r>
                        <a:rPr lang="en-US" sz="2000" b="1" i="1" baseline="0" dirty="0" smtClean="0">
                          <a:solidFill>
                            <a:srgbClr val="FF0000"/>
                          </a:solidFill>
                          <a:effectLst/>
                          <a:latin typeface="+mn-lt"/>
                          <a:ea typeface="Georgia" panose="02040502050405020303" pitchFamily="18" charset="0"/>
                          <a:cs typeface="Georgia" panose="02040502050405020303" pitchFamily="18" charset="0"/>
                        </a:rPr>
                        <a:t> of Hammurabi, the caste system, and the beliefs of </a:t>
                      </a:r>
                      <a:r>
                        <a:rPr lang="en-US" sz="2000" b="1" i="1" baseline="0" dirty="0" smtClean="0">
                          <a:solidFill>
                            <a:srgbClr val="FF0000"/>
                          </a:solidFill>
                          <a:effectLst/>
                          <a:latin typeface="+mn-lt"/>
                          <a:ea typeface="Georgia" panose="02040502050405020303" pitchFamily="18" charset="0"/>
                          <a:cs typeface="Georgia" panose="02040502050405020303" pitchFamily="18" charset="0"/>
                        </a:rPr>
                        <a:t>Confucianism.</a:t>
                      </a:r>
                      <a:endParaRPr lang="en-US" sz="1200" dirty="0">
                        <a:solidFill>
                          <a:schemeClr val="tx1"/>
                        </a:solidFill>
                        <a:effectLst/>
                      </a:endParaRPr>
                    </a:p>
                  </a:txBody>
                  <a:tcPr marL="47527" marR="47527" marT="0" marB="0">
                    <a:noFill/>
                  </a:tcPr>
                </a:tc>
                <a:extLst>
                  <a:ext uri="{0D108BD9-81ED-4DB2-BD59-A6C34878D82A}">
                    <a16:rowId xmlns:a16="http://schemas.microsoft.com/office/drawing/2014/main" val="10000"/>
                  </a:ext>
                </a:extLst>
              </a:tr>
            </a:tbl>
          </a:graphicData>
        </a:graphic>
      </p:graphicFrame>
      <p:sp>
        <p:nvSpPr>
          <p:cNvPr id="5" name="Content Placeholder 4"/>
          <p:cNvSpPr>
            <a:spLocks noGrp="1"/>
          </p:cNvSpPr>
          <p:nvPr>
            <p:ph sz="half" idx="2"/>
          </p:nvPr>
        </p:nvSpPr>
        <p:spPr>
          <a:xfrm>
            <a:off x="8748075" y="213640"/>
            <a:ext cx="3341016" cy="6535951"/>
          </a:xfrm>
        </p:spPr>
        <p:txBody>
          <a:bodyPr>
            <a:normAutofit fontScale="55000" lnSpcReduction="20000"/>
          </a:bodyPr>
          <a:lstStyle/>
          <a:p>
            <a:pPr marL="0">
              <a:lnSpc>
                <a:spcPct val="115000"/>
              </a:lnSpc>
              <a:spcBef>
                <a:spcPts val="0"/>
              </a:spcBef>
            </a:pPr>
            <a:r>
              <a:rPr lang="en-US" sz="3200" i="1" dirty="0">
                <a:solidFill>
                  <a:schemeClr val="accent6">
                    <a:lumMod val="50000"/>
                  </a:schemeClr>
                </a:solidFill>
                <a:ea typeface="Arial" panose="020B0604020202020204" pitchFamily="34" charset="0"/>
              </a:rPr>
              <a:t>An enduring issue is a challenge or problem that a society has faced and debated or discussed across time. An enduring issue is one that many societies have attempted to address with varying degrees of </a:t>
            </a:r>
            <a:r>
              <a:rPr lang="en-US" sz="3200" i="1" dirty="0" smtClean="0">
                <a:solidFill>
                  <a:schemeClr val="accent6">
                    <a:lumMod val="50000"/>
                  </a:schemeClr>
                </a:solidFill>
                <a:ea typeface="Arial" panose="020B0604020202020204" pitchFamily="34" charset="0"/>
              </a:rPr>
              <a:t>success. </a:t>
            </a:r>
            <a:r>
              <a:rPr lang="en-US" sz="3200" i="1" dirty="0" smtClean="0">
                <a:solidFill>
                  <a:schemeClr val="accent6">
                    <a:lumMod val="50000"/>
                  </a:schemeClr>
                </a:solidFill>
                <a:ea typeface="Arial" panose="020B0604020202020204" pitchFamily="34" charset="0"/>
              </a:rPr>
              <a:t>The </a:t>
            </a:r>
            <a:r>
              <a:rPr lang="en-US" sz="3200" i="1" dirty="0" smtClean="0">
                <a:solidFill>
                  <a:schemeClr val="accent6">
                    <a:lumMod val="50000"/>
                  </a:schemeClr>
                </a:solidFill>
              </a:rPr>
              <a:t>violation of human rights </a:t>
            </a:r>
            <a:r>
              <a:rPr lang="en-US" sz="3200" i="1" dirty="0" smtClean="0">
                <a:solidFill>
                  <a:schemeClr val="accent6">
                    <a:lumMod val="50000"/>
                  </a:schemeClr>
                </a:solidFill>
              </a:rPr>
              <a:t>is when basic </a:t>
            </a:r>
            <a:r>
              <a:rPr lang="en-US" sz="3200" i="1" dirty="0">
                <a:solidFill>
                  <a:schemeClr val="accent6">
                    <a:lumMod val="50000"/>
                  </a:schemeClr>
                </a:solidFill>
              </a:rPr>
              <a:t>rights that every person is </a:t>
            </a:r>
            <a:r>
              <a:rPr lang="en-US" sz="3200" i="1" dirty="0" smtClean="0">
                <a:solidFill>
                  <a:schemeClr val="accent6">
                    <a:lumMod val="50000"/>
                  </a:schemeClr>
                </a:solidFill>
              </a:rPr>
              <a:t>entitled to are limited due </a:t>
            </a:r>
            <a:r>
              <a:rPr lang="en-US" sz="3200" i="1" dirty="0">
                <a:solidFill>
                  <a:schemeClr val="accent6">
                    <a:lumMod val="50000"/>
                  </a:schemeClr>
                </a:solidFill>
              </a:rPr>
              <a:t>to social hierarchies and </a:t>
            </a:r>
            <a:r>
              <a:rPr lang="en-US" sz="3200" i="1" dirty="0" smtClean="0">
                <a:solidFill>
                  <a:schemeClr val="accent6">
                    <a:lumMod val="50000"/>
                  </a:schemeClr>
                </a:solidFill>
              </a:rPr>
              <a:t>governments, and belief systems. </a:t>
            </a:r>
            <a:r>
              <a:rPr lang="en-US" sz="3200" i="1" dirty="0" smtClean="0">
                <a:solidFill>
                  <a:schemeClr val="accent6">
                    <a:lumMod val="50000"/>
                  </a:schemeClr>
                </a:solidFill>
                <a:ea typeface="Georgia" panose="02040502050405020303" pitchFamily="18" charset="0"/>
                <a:cs typeface="Georgia" panose="02040502050405020303" pitchFamily="18" charset="0"/>
              </a:rPr>
              <a:t>The </a:t>
            </a:r>
            <a:r>
              <a:rPr lang="en-US" sz="3200" i="1" dirty="0">
                <a:solidFill>
                  <a:schemeClr val="accent6">
                    <a:lumMod val="50000"/>
                  </a:schemeClr>
                </a:solidFill>
                <a:ea typeface="Georgia" panose="02040502050405020303" pitchFamily="18" charset="0"/>
                <a:cs typeface="Georgia" panose="02040502050405020303" pitchFamily="18" charset="0"/>
              </a:rPr>
              <a:t>violation of human rights is significant because treating people unequal and limiting their rights affect millions of people and later generations as demonstrated by the Code of Hammurabi, the caste system, and the beliefs of Confucianism.</a:t>
            </a:r>
            <a:endParaRPr lang="en-US" sz="3200" i="1" dirty="0">
              <a:solidFill>
                <a:schemeClr val="accent6">
                  <a:lumMod val="50000"/>
                </a:schemeClr>
              </a:solidFill>
            </a:endParaRPr>
          </a:p>
          <a:p>
            <a:pPr marL="0" indent="0">
              <a:lnSpc>
                <a:spcPct val="115000"/>
              </a:lnSpc>
              <a:spcBef>
                <a:spcPts val="0"/>
              </a:spcBef>
              <a:buNone/>
            </a:pPr>
            <a:endParaRPr lang="en-US" dirty="0"/>
          </a:p>
          <a:p>
            <a:endParaRPr lang="en-US" dirty="0"/>
          </a:p>
        </p:txBody>
      </p:sp>
    </p:spTree>
    <p:extLst>
      <p:ext uri="{BB962C8B-B14F-4D97-AF65-F5344CB8AC3E}">
        <p14:creationId xmlns:p14="http://schemas.microsoft.com/office/powerpoint/2010/main" val="2960149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90806243"/>
              </p:ext>
            </p:extLst>
          </p:nvPr>
        </p:nvGraphicFramePr>
        <p:xfrm>
          <a:off x="130629" y="74645"/>
          <a:ext cx="8617446" cy="6693800"/>
        </p:xfrm>
        <a:graphic>
          <a:graphicData uri="http://schemas.openxmlformats.org/drawingml/2006/table">
            <a:tbl>
              <a:tblPr firstRow="1" firstCol="1" bandRow="1">
                <a:tableStyleId>{5C22544A-7EE6-4342-B048-85BDC9FD1C3A}</a:tableStyleId>
              </a:tblPr>
              <a:tblGrid>
                <a:gridCol w="977237">
                  <a:extLst>
                    <a:ext uri="{9D8B030D-6E8A-4147-A177-3AD203B41FA5}">
                      <a16:colId xmlns:a16="http://schemas.microsoft.com/office/drawing/2014/main" val="20000"/>
                    </a:ext>
                  </a:extLst>
                </a:gridCol>
                <a:gridCol w="7640209">
                  <a:extLst>
                    <a:ext uri="{9D8B030D-6E8A-4147-A177-3AD203B41FA5}">
                      <a16:colId xmlns:a16="http://schemas.microsoft.com/office/drawing/2014/main" val="20001"/>
                    </a:ext>
                  </a:extLst>
                </a:gridCol>
              </a:tblGrid>
              <a:tr h="6693800">
                <a:tc>
                  <a:txBody>
                    <a:bodyPr/>
                    <a:lstStyle/>
                    <a:p>
                      <a:pPr marL="0" marR="0" algn="l">
                        <a:lnSpc>
                          <a:spcPct val="150000"/>
                        </a:lnSpc>
                        <a:spcBef>
                          <a:spcPts val="0"/>
                        </a:spcBef>
                        <a:spcAft>
                          <a:spcPts val="0"/>
                        </a:spcAft>
                      </a:pPr>
                      <a:r>
                        <a:rPr lang="en-US" sz="700" dirty="0">
                          <a:solidFill>
                            <a:schemeClr val="tx1"/>
                          </a:solidFill>
                          <a:effectLst/>
                        </a:rPr>
                        <a:t> </a:t>
                      </a:r>
                      <a:endParaRPr lang="en-US" sz="900" dirty="0">
                        <a:solidFill>
                          <a:schemeClr val="tx1"/>
                        </a:solidFill>
                        <a:effectLst/>
                      </a:endParaRPr>
                    </a:p>
                    <a:p>
                      <a:pPr marL="0" marR="0" algn="l">
                        <a:lnSpc>
                          <a:spcPct val="150000"/>
                        </a:lnSpc>
                        <a:spcBef>
                          <a:spcPts val="0"/>
                        </a:spcBef>
                        <a:spcAft>
                          <a:spcPts val="0"/>
                        </a:spcAft>
                      </a:pPr>
                      <a:r>
                        <a:rPr lang="en-US" sz="700" dirty="0">
                          <a:solidFill>
                            <a:schemeClr val="tx1"/>
                          </a:solidFill>
                          <a:effectLst/>
                        </a:rPr>
                        <a:t> </a:t>
                      </a:r>
                      <a:endParaRPr lang="en-US" sz="2800" dirty="0">
                        <a:solidFill>
                          <a:schemeClr val="tx1"/>
                        </a:solidFill>
                        <a:effectLst/>
                      </a:endParaRPr>
                    </a:p>
                    <a:p>
                      <a:pPr marL="0" marR="0" algn="l">
                        <a:lnSpc>
                          <a:spcPct val="150000"/>
                        </a:lnSpc>
                        <a:spcBef>
                          <a:spcPts val="0"/>
                        </a:spcBef>
                        <a:spcAft>
                          <a:spcPts val="0"/>
                        </a:spcAft>
                      </a:pPr>
                      <a:r>
                        <a:rPr lang="en-US" sz="2000" dirty="0">
                          <a:solidFill>
                            <a:schemeClr val="tx1"/>
                          </a:solidFill>
                          <a:effectLst/>
                        </a:rPr>
                        <a:t> </a:t>
                      </a:r>
                      <a:endParaRPr lang="en-US" sz="2800" dirty="0">
                        <a:solidFill>
                          <a:schemeClr val="tx1"/>
                        </a:solidFill>
                        <a:effectLst/>
                      </a:endParaRPr>
                    </a:p>
                    <a:p>
                      <a:pPr marL="0" marR="0" algn="ctr">
                        <a:lnSpc>
                          <a:spcPct val="150000"/>
                        </a:lnSpc>
                        <a:spcBef>
                          <a:spcPts val="0"/>
                        </a:spcBef>
                        <a:spcAft>
                          <a:spcPts val="0"/>
                        </a:spcAft>
                      </a:pPr>
                      <a:r>
                        <a:rPr lang="en-US" sz="2000" dirty="0">
                          <a:solidFill>
                            <a:schemeClr val="tx1"/>
                          </a:solidFill>
                          <a:effectLst/>
                        </a:rPr>
                        <a:t>Parag</a:t>
                      </a:r>
                      <a:endParaRPr lang="en-US" sz="2800" dirty="0">
                        <a:solidFill>
                          <a:schemeClr val="tx1"/>
                        </a:solidFill>
                        <a:effectLst/>
                      </a:endParaRPr>
                    </a:p>
                    <a:p>
                      <a:pPr marL="0" marR="0" algn="ctr">
                        <a:lnSpc>
                          <a:spcPct val="150000"/>
                        </a:lnSpc>
                        <a:spcBef>
                          <a:spcPts val="0"/>
                        </a:spcBef>
                        <a:spcAft>
                          <a:spcPts val="0"/>
                        </a:spcAft>
                      </a:pPr>
                      <a:r>
                        <a:rPr lang="en-US" sz="2000" dirty="0">
                          <a:solidFill>
                            <a:schemeClr val="tx1"/>
                          </a:solidFill>
                          <a:effectLst/>
                        </a:rPr>
                        <a:t>#1</a:t>
                      </a:r>
                      <a:endParaRPr lang="en-US" sz="2800" dirty="0">
                        <a:solidFill>
                          <a:schemeClr val="tx1"/>
                        </a:solidFill>
                        <a:effectLst/>
                      </a:endParaRPr>
                    </a:p>
                    <a:p>
                      <a:pPr marL="0" marR="0" algn="ctr">
                        <a:lnSpc>
                          <a:spcPct val="150000"/>
                        </a:lnSpc>
                        <a:spcBef>
                          <a:spcPts val="0"/>
                        </a:spcBef>
                        <a:spcAft>
                          <a:spcPts val="0"/>
                        </a:spcAft>
                      </a:pPr>
                      <a:r>
                        <a:rPr lang="en-US" sz="2000" dirty="0">
                          <a:solidFill>
                            <a:schemeClr val="tx1"/>
                          </a:solidFill>
                          <a:effectLst/>
                        </a:rPr>
                        <a:t>INTRO</a:t>
                      </a:r>
                      <a:endParaRPr lang="en-US" sz="28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 </a:t>
                      </a:r>
                      <a:endParaRPr lang="en-US" sz="4400" dirty="0">
                        <a:solidFill>
                          <a:schemeClr val="tx1"/>
                        </a:solidFill>
                        <a:effectLst/>
                      </a:endParaRPr>
                    </a:p>
                    <a:p>
                      <a:pPr marL="0" marR="0" algn="l">
                        <a:lnSpc>
                          <a:spcPct val="150000"/>
                        </a:lnSpc>
                        <a:spcBef>
                          <a:spcPts val="0"/>
                        </a:spcBef>
                        <a:spcAft>
                          <a:spcPts val="0"/>
                        </a:spcAft>
                      </a:pPr>
                      <a:r>
                        <a:rPr lang="en-US" sz="1050" dirty="0">
                          <a:solidFill>
                            <a:schemeClr val="tx1"/>
                          </a:solidFill>
                          <a:effectLst/>
                        </a:rPr>
                        <a:t> </a:t>
                      </a:r>
                      <a:endParaRPr lang="en-US" sz="1200" dirty="0">
                        <a:solidFill>
                          <a:schemeClr val="tx1"/>
                        </a:solidFill>
                        <a:effectLst/>
                        <a:latin typeface="Arial"/>
                        <a:ea typeface="Arial"/>
                      </a:endParaRPr>
                    </a:p>
                  </a:txBody>
                  <a:tcPr marL="47527" marR="47527" marT="0" marB="0"/>
                </a:tc>
                <a:tc>
                  <a:txBody>
                    <a:bodyPr/>
                    <a:lstStyle/>
                    <a:p>
                      <a:pPr marL="0" marR="0" lvl="0" indent="0">
                        <a:spcBef>
                          <a:spcPts val="0"/>
                        </a:spcBef>
                        <a:spcAft>
                          <a:spcPts val="0"/>
                        </a:spcAft>
                        <a:buFont typeface="Symbol" panose="05050102010706020507" pitchFamily="18" charset="2"/>
                        <a:buNone/>
                      </a:pPr>
                      <a:r>
                        <a:rPr lang="en-US" sz="2000" dirty="0" smtClean="0">
                          <a:solidFill>
                            <a:schemeClr val="tx1"/>
                          </a:solidFill>
                          <a:effectLst/>
                          <a:latin typeface="+mn-lt"/>
                        </a:rPr>
                        <a:t>1. General </a:t>
                      </a:r>
                      <a:r>
                        <a:rPr lang="en-US" sz="2000" dirty="0">
                          <a:solidFill>
                            <a:schemeClr val="tx1"/>
                          </a:solidFill>
                          <a:effectLst/>
                          <a:latin typeface="+mn-lt"/>
                        </a:rPr>
                        <a:t>Statement: </a:t>
                      </a:r>
                      <a:r>
                        <a:rPr lang="en-US" sz="2000" dirty="0" smtClean="0">
                          <a:solidFill>
                            <a:srgbClr val="FF0000"/>
                          </a:solidFill>
                          <a:effectLst/>
                          <a:latin typeface="+mn-lt"/>
                          <a:ea typeface="Arial" panose="020B0604020202020204" pitchFamily="34" charset="0"/>
                        </a:rPr>
                        <a:t>An enduring issue is a challenge or problem that a society has faced and debated or discussed across time. An enduring issue is one that many societies have attempted to address with varying degrees of success. </a:t>
                      </a:r>
                      <a:endParaRPr lang="en-US" sz="2000" dirty="0" smtClean="0">
                        <a:solidFill>
                          <a:srgbClr val="000000"/>
                        </a:solidFill>
                        <a:effectLst/>
                        <a:latin typeface="+mn-lt"/>
                        <a:ea typeface="Arial" panose="020B0604020202020204" pitchFamily="34" charset="0"/>
                        <a:cs typeface="+mn-cs"/>
                      </a:endParaRPr>
                    </a:p>
                    <a:p>
                      <a:pPr marL="0" marR="0" lvl="0" indent="0">
                        <a:spcBef>
                          <a:spcPts val="0"/>
                        </a:spcBef>
                        <a:spcAft>
                          <a:spcPts val="0"/>
                        </a:spcAft>
                        <a:buFont typeface="Symbol" panose="05050102010706020507" pitchFamily="18" charset="2"/>
                        <a:buNone/>
                      </a:pPr>
                      <a:endParaRPr lang="en-US" sz="2000" dirty="0" smtClean="0">
                        <a:solidFill>
                          <a:schemeClr val="tx1"/>
                        </a:solidFill>
                        <a:effectLst/>
                        <a:latin typeface="+mn-lt"/>
                      </a:endParaRPr>
                    </a:p>
                    <a:p>
                      <a:pPr marL="0" marR="0" algn="l">
                        <a:lnSpc>
                          <a:spcPct val="115000"/>
                        </a:lnSpc>
                        <a:spcBef>
                          <a:spcPts val="0"/>
                        </a:spcBef>
                        <a:spcAft>
                          <a:spcPts val="0"/>
                        </a:spcAft>
                      </a:pPr>
                      <a:r>
                        <a:rPr lang="en-US" sz="2000" dirty="0" smtClean="0">
                          <a:solidFill>
                            <a:schemeClr val="tx1"/>
                          </a:solidFill>
                          <a:effectLst/>
                          <a:latin typeface="+mn-lt"/>
                        </a:rPr>
                        <a:t>2. Enduring issue &amp; definition: </a:t>
                      </a:r>
                      <a:r>
                        <a:rPr lang="en-US" sz="2000" dirty="0" smtClean="0">
                          <a:solidFill>
                            <a:srgbClr val="FF0000"/>
                          </a:solidFill>
                          <a:effectLst/>
                          <a:latin typeface="+mn-lt"/>
                        </a:rPr>
                        <a:t>power</a:t>
                      </a:r>
                      <a:r>
                        <a:rPr lang="en-US" sz="2000" baseline="0" dirty="0" smtClean="0">
                          <a:solidFill>
                            <a:srgbClr val="FF0000"/>
                          </a:solidFill>
                          <a:effectLst/>
                          <a:latin typeface="+mn-lt"/>
                        </a:rPr>
                        <a:t>—unequal control and rule in relationships between people; there are superior and inferior relationships </a:t>
                      </a:r>
                      <a:r>
                        <a:rPr lang="en-US" sz="2000" dirty="0" smtClean="0">
                          <a:solidFill>
                            <a:schemeClr val="tx1"/>
                          </a:solidFill>
                          <a:effectLst/>
                          <a:latin typeface="+mn-lt"/>
                        </a:rPr>
                        <a:t> </a:t>
                      </a:r>
                    </a:p>
                    <a:p>
                      <a:pPr marL="0" marR="0">
                        <a:lnSpc>
                          <a:spcPct val="150000"/>
                        </a:lnSpc>
                        <a:spcBef>
                          <a:spcPts val="0"/>
                        </a:spcBef>
                        <a:spcAft>
                          <a:spcPts val="0"/>
                        </a:spcAft>
                      </a:pPr>
                      <a:r>
                        <a:rPr lang="en-US" sz="2000" dirty="0" smtClean="0">
                          <a:solidFill>
                            <a:schemeClr val="tx1"/>
                          </a:solidFill>
                          <a:effectLst/>
                          <a:latin typeface="+mn-lt"/>
                        </a:rPr>
                        <a:t> 3. </a:t>
                      </a:r>
                      <a:r>
                        <a:rPr lang="en-US" sz="2000" b="1" dirty="0" smtClean="0">
                          <a:solidFill>
                            <a:srgbClr val="000000"/>
                          </a:solidFill>
                          <a:effectLst/>
                          <a:latin typeface="+mn-lt"/>
                          <a:ea typeface="Georgia" panose="02040502050405020303" pitchFamily="18" charset="0"/>
                          <a:cs typeface="Georgia" panose="02040502050405020303" pitchFamily="18" charset="0"/>
                        </a:rPr>
                        <a:t>Thesis Statement/Claim--</a:t>
                      </a:r>
                      <a:r>
                        <a:rPr lang="en-US" sz="2000" b="1" dirty="0" smtClean="0">
                          <a:solidFill>
                            <a:srgbClr val="000000"/>
                          </a:solidFill>
                          <a:effectLst/>
                          <a:latin typeface="+mn-lt"/>
                          <a:ea typeface="Arial" panose="020B0604020202020204" pitchFamily="34" charset="0"/>
                        </a:rPr>
                        <a:t> Make a claim</a:t>
                      </a:r>
                      <a:r>
                        <a:rPr lang="en-US" sz="2000" dirty="0" smtClean="0">
                          <a:solidFill>
                            <a:srgbClr val="000000"/>
                          </a:solidFill>
                          <a:effectLst/>
                          <a:latin typeface="+mn-lt"/>
                          <a:ea typeface="Arial" panose="020B0604020202020204" pitchFamily="34" charset="0"/>
                        </a:rPr>
                        <a:t> that </a:t>
                      </a:r>
                      <a:r>
                        <a:rPr lang="en-US" sz="2000" b="1" dirty="0" smtClean="0">
                          <a:solidFill>
                            <a:srgbClr val="000000"/>
                          </a:solidFill>
                          <a:effectLst/>
                          <a:latin typeface="+mn-lt"/>
                          <a:ea typeface="Arial" panose="020B0604020202020204" pitchFamily="34" charset="0"/>
                        </a:rPr>
                        <a:t>argues why</a:t>
                      </a:r>
                      <a:r>
                        <a:rPr lang="en-US" sz="2000" dirty="0" smtClean="0">
                          <a:solidFill>
                            <a:srgbClr val="000000"/>
                          </a:solidFill>
                          <a:effectLst/>
                          <a:latin typeface="+mn-lt"/>
                          <a:ea typeface="Arial" panose="020B0604020202020204" pitchFamily="34" charset="0"/>
                        </a:rPr>
                        <a:t> the </a:t>
                      </a:r>
                      <a:r>
                        <a:rPr lang="en-US" sz="2000" b="1" dirty="0" smtClean="0">
                          <a:solidFill>
                            <a:srgbClr val="000000"/>
                          </a:solidFill>
                          <a:effectLst/>
                          <a:latin typeface="+mn-lt"/>
                          <a:ea typeface="Arial" panose="020B0604020202020204" pitchFamily="34" charset="0"/>
                        </a:rPr>
                        <a:t>enduring issue</a:t>
                      </a:r>
                      <a:r>
                        <a:rPr lang="en-US" sz="2000" dirty="0" smtClean="0">
                          <a:solidFill>
                            <a:srgbClr val="000000"/>
                          </a:solidFill>
                          <a:effectLst/>
                          <a:latin typeface="+mn-lt"/>
                          <a:ea typeface="Arial" panose="020B0604020202020204" pitchFamily="34" charset="0"/>
                        </a:rPr>
                        <a:t> you chose is</a:t>
                      </a:r>
                      <a:r>
                        <a:rPr lang="en-US" sz="2000" b="1" dirty="0" smtClean="0">
                          <a:solidFill>
                            <a:srgbClr val="000000"/>
                          </a:solidFill>
                          <a:effectLst/>
                          <a:latin typeface="+mn-lt"/>
                          <a:ea typeface="Arial" panose="020B0604020202020204" pitchFamily="34" charset="0"/>
                        </a:rPr>
                        <a:t> significant and list examples that will be discussed in the essay to show the issue has endured and is significant. </a:t>
                      </a:r>
                      <a:r>
                        <a:rPr lang="en-US" sz="2000" b="1" dirty="0" smtClean="0">
                          <a:solidFill>
                            <a:srgbClr val="000000"/>
                          </a:solidFill>
                          <a:effectLst/>
                          <a:latin typeface="+mn-lt"/>
                          <a:ea typeface="Georgia" panose="02040502050405020303" pitchFamily="18" charset="0"/>
                          <a:cs typeface="Georgia" panose="02040502050405020303" pitchFamily="18" charset="0"/>
                        </a:rPr>
                        <a:t> </a:t>
                      </a:r>
                      <a:endParaRPr lang="en-US" sz="2000" b="1" dirty="0" smtClean="0">
                        <a:solidFill>
                          <a:srgbClr val="000000"/>
                        </a:solidFill>
                        <a:effectLst/>
                        <a:latin typeface="+mn-lt"/>
                        <a:ea typeface="Arial" panose="020B0604020202020204" pitchFamily="34" charset="0"/>
                      </a:endParaRPr>
                    </a:p>
                    <a:p>
                      <a:pPr marL="0" marR="0">
                        <a:lnSpc>
                          <a:spcPct val="150000"/>
                        </a:lnSpc>
                        <a:spcBef>
                          <a:spcPts val="0"/>
                        </a:spcBef>
                        <a:spcAft>
                          <a:spcPts val="0"/>
                        </a:spcAft>
                      </a:pPr>
                      <a:r>
                        <a:rPr lang="en-US" sz="2000" b="1" i="1" dirty="0" smtClean="0">
                          <a:solidFill>
                            <a:srgbClr val="FF0000"/>
                          </a:solidFill>
                          <a:effectLst/>
                          <a:latin typeface="+mn-lt"/>
                          <a:ea typeface="Georgia" panose="02040502050405020303" pitchFamily="18" charset="0"/>
                          <a:cs typeface="Georgia" panose="02040502050405020303" pitchFamily="18" charset="0"/>
                        </a:rPr>
                        <a:t>Power </a:t>
                      </a:r>
                      <a:r>
                        <a:rPr lang="en-US" sz="2000" b="1" i="1" dirty="0" smtClean="0">
                          <a:solidFill>
                            <a:srgbClr val="000000"/>
                          </a:solidFill>
                          <a:effectLst/>
                          <a:latin typeface="+mn-lt"/>
                          <a:ea typeface="Georgia" panose="02040502050405020303" pitchFamily="18" charset="0"/>
                          <a:cs typeface="Georgia" panose="02040502050405020303" pitchFamily="18" charset="0"/>
                        </a:rPr>
                        <a:t>is significant because </a:t>
                      </a:r>
                      <a:r>
                        <a:rPr lang="en-US" sz="2000" b="1" i="1" dirty="0" smtClean="0">
                          <a:solidFill>
                            <a:srgbClr val="FF0000"/>
                          </a:solidFill>
                          <a:effectLst/>
                          <a:latin typeface="+mn-lt"/>
                          <a:ea typeface="Georgia" panose="02040502050405020303" pitchFamily="18" charset="0"/>
                          <a:cs typeface="Georgia" panose="02040502050405020303" pitchFamily="18" charset="0"/>
                        </a:rPr>
                        <a:t>not everyone</a:t>
                      </a:r>
                      <a:r>
                        <a:rPr lang="en-US" sz="2000" b="1" i="1" baseline="0" dirty="0" smtClean="0">
                          <a:solidFill>
                            <a:srgbClr val="FF0000"/>
                          </a:solidFill>
                          <a:effectLst/>
                          <a:latin typeface="+mn-lt"/>
                          <a:ea typeface="Georgia" panose="02040502050405020303" pitchFamily="18" charset="0"/>
                          <a:cs typeface="Georgia" panose="02040502050405020303" pitchFamily="18" charset="0"/>
                        </a:rPr>
                        <a:t> in society is equal in their control and authority over people for there are inferior and superior relationships </a:t>
                      </a:r>
                      <a:r>
                        <a:rPr lang="en-US" sz="2000" b="1" dirty="0" smtClean="0">
                          <a:solidFill>
                            <a:srgbClr val="000000"/>
                          </a:solidFill>
                          <a:effectLst/>
                          <a:latin typeface="+mn-lt"/>
                          <a:ea typeface="Georgia" panose="02040502050405020303" pitchFamily="18" charset="0"/>
                          <a:cs typeface="Georgia" panose="02040502050405020303" pitchFamily="18" charset="0"/>
                        </a:rPr>
                        <a:t>as demonstrated by </a:t>
                      </a:r>
                      <a:r>
                        <a:rPr lang="en-US" sz="2000" b="1" i="1" dirty="0" smtClean="0">
                          <a:solidFill>
                            <a:srgbClr val="FF0000"/>
                          </a:solidFill>
                          <a:effectLst/>
                          <a:latin typeface="+mn-lt"/>
                          <a:ea typeface="Georgia" panose="02040502050405020303" pitchFamily="18" charset="0"/>
                          <a:cs typeface="Georgia" panose="02040502050405020303" pitchFamily="18" charset="0"/>
                        </a:rPr>
                        <a:t>the Code</a:t>
                      </a:r>
                      <a:r>
                        <a:rPr lang="en-US" sz="2000" b="1" i="1" baseline="0" dirty="0" smtClean="0">
                          <a:solidFill>
                            <a:srgbClr val="FF0000"/>
                          </a:solidFill>
                          <a:effectLst/>
                          <a:latin typeface="+mn-lt"/>
                          <a:ea typeface="Georgia" panose="02040502050405020303" pitchFamily="18" charset="0"/>
                          <a:cs typeface="Georgia" panose="02040502050405020303" pitchFamily="18" charset="0"/>
                        </a:rPr>
                        <a:t> of Hammurabi, the caste system, and the beliefs of Confucianism.</a:t>
                      </a:r>
                      <a:endParaRPr lang="en-US" sz="1200" dirty="0">
                        <a:solidFill>
                          <a:schemeClr val="tx1"/>
                        </a:solidFill>
                        <a:effectLst/>
                      </a:endParaRPr>
                    </a:p>
                  </a:txBody>
                  <a:tcPr marL="47527" marR="47527" marT="0" marB="0">
                    <a:noFill/>
                  </a:tcPr>
                </a:tc>
                <a:extLst>
                  <a:ext uri="{0D108BD9-81ED-4DB2-BD59-A6C34878D82A}">
                    <a16:rowId xmlns:a16="http://schemas.microsoft.com/office/drawing/2014/main" val="10000"/>
                  </a:ext>
                </a:extLst>
              </a:tr>
            </a:tbl>
          </a:graphicData>
        </a:graphic>
      </p:graphicFrame>
      <p:sp>
        <p:nvSpPr>
          <p:cNvPr id="5" name="Content Placeholder 4"/>
          <p:cNvSpPr>
            <a:spLocks noGrp="1"/>
          </p:cNvSpPr>
          <p:nvPr>
            <p:ph sz="half" idx="2"/>
          </p:nvPr>
        </p:nvSpPr>
        <p:spPr>
          <a:xfrm>
            <a:off x="8748075" y="213640"/>
            <a:ext cx="3341016" cy="6535951"/>
          </a:xfrm>
        </p:spPr>
        <p:txBody>
          <a:bodyPr>
            <a:normAutofit fontScale="55000" lnSpcReduction="20000"/>
          </a:bodyPr>
          <a:lstStyle/>
          <a:p>
            <a:pPr marL="0">
              <a:lnSpc>
                <a:spcPct val="115000"/>
              </a:lnSpc>
              <a:spcBef>
                <a:spcPts val="0"/>
              </a:spcBef>
            </a:pPr>
            <a:r>
              <a:rPr lang="en-US" sz="3200" i="1" dirty="0">
                <a:solidFill>
                  <a:schemeClr val="accent6">
                    <a:lumMod val="50000"/>
                  </a:schemeClr>
                </a:solidFill>
                <a:ea typeface="Arial" panose="020B0604020202020204" pitchFamily="34" charset="0"/>
              </a:rPr>
              <a:t>An enduring issue is a challenge or problem that a society has faced and debated or discussed across time. An enduring issue is one that many societies have attempted to address with varying degrees of </a:t>
            </a:r>
            <a:r>
              <a:rPr lang="en-US" sz="3200" i="1" dirty="0" smtClean="0">
                <a:solidFill>
                  <a:schemeClr val="accent6">
                    <a:lumMod val="50000"/>
                  </a:schemeClr>
                </a:solidFill>
                <a:ea typeface="Arial" panose="020B0604020202020204" pitchFamily="34" charset="0"/>
              </a:rPr>
              <a:t>success. </a:t>
            </a:r>
            <a:r>
              <a:rPr lang="en-US" sz="3200" i="1" dirty="0" smtClean="0">
                <a:solidFill>
                  <a:schemeClr val="accent6">
                    <a:lumMod val="50000"/>
                  </a:schemeClr>
                </a:solidFill>
                <a:ea typeface="Arial" panose="020B0604020202020204" pitchFamily="34" charset="0"/>
              </a:rPr>
              <a:t>Power is one enduring issue, which is when there in unequal control and rule between people in a society and there are inferior and superior relationships. </a:t>
            </a:r>
            <a:r>
              <a:rPr lang="en-US" sz="3200" i="1" dirty="0">
                <a:solidFill>
                  <a:schemeClr val="accent6">
                    <a:lumMod val="50000"/>
                  </a:schemeClr>
                </a:solidFill>
                <a:ea typeface="Georgia" panose="02040502050405020303" pitchFamily="18" charset="0"/>
                <a:cs typeface="Georgia" panose="02040502050405020303" pitchFamily="18" charset="0"/>
              </a:rPr>
              <a:t>Power is significant because not everyone in society is equal in their control and authority over people for there are inferior and superior relationships </a:t>
            </a:r>
            <a:r>
              <a:rPr lang="en-US" sz="3200" dirty="0">
                <a:solidFill>
                  <a:schemeClr val="accent6">
                    <a:lumMod val="50000"/>
                  </a:schemeClr>
                </a:solidFill>
                <a:ea typeface="Georgia" panose="02040502050405020303" pitchFamily="18" charset="0"/>
                <a:cs typeface="Georgia" panose="02040502050405020303" pitchFamily="18" charset="0"/>
              </a:rPr>
              <a:t>as demonstrated by </a:t>
            </a:r>
            <a:r>
              <a:rPr lang="en-US" sz="3200" i="1" dirty="0">
                <a:solidFill>
                  <a:schemeClr val="accent6">
                    <a:lumMod val="50000"/>
                  </a:schemeClr>
                </a:solidFill>
                <a:ea typeface="Georgia" panose="02040502050405020303" pitchFamily="18" charset="0"/>
                <a:cs typeface="Georgia" panose="02040502050405020303" pitchFamily="18" charset="0"/>
              </a:rPr>
              <a:t>the Code of Hammurabi, the caste system, and the beliefs of Confucianism.</a:t>
            </a:r>
            <a:endParaRPr lang="en-US" sz="1800" dirty="0">
              <a:solidFill>
                <a:schemeClr val="accent6">
                  <a:lumMod val="50000"/>
                </a:schemeClr>
              </a:solidFill>
            </a:endParaRPr>
          </a:p>
          <a:p>
            <a:pPr marL="0" indent="0">
              <a:lnSpc>
                <a:spcPct val="115000"/>
              </a:lnSpc>
              <a:spcBef>
                <a:spcPts val="0"/>
              </a:spcBef>
              <a:buNone/>
            </a:pPr>
            <a:endParaRPr lang="en-US" sz="3200" i="1" dirty="0">
              <a:solidFill>
                <a:schemeClr val="accent6">
                  <a:lumMod val="50000"/>
                </a:schemeClr>
              </a:solidFill>
            </a:endParaRPr>
          </a:p>
          <a:p>
            <a:pPr marL="0" indent="0">
              <a:lnSpc>
                <a:spcPct val="115000"/>
              </a:lnSpc>
              <a:spcBef>
                <a:spcPts val="0"/>
              </a:spcBef>
              <a:buNone/>
            </a:pPr>
            <a:endParaRPr lang="en-US" dirty="0"/>
          </a:p>
          <a:p>
            <a:endParaRPr lang="en-US" dirty="0"/>
          </a:p>
        </p:txBody>
      </p:sp>
    </p:spTree>
    <p:extLst>
      <p:ext uri="{BB962C8B-B14F-4D97-AF65-F5344CB8AC3E}">
        <p14:creationId xmlns:p14="http://schemas.microsoft.com/office/powerpoint/2010/main" val="1228361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2906727"/>
              </p:ext>
            </p:extLst>
          </p:nvPr>
        </p:nvGraphicFramePr>
        <p:xfrm>
          <a:off x="83976" y="83974"/>
          <a:ext cx="11840547" cy="6665976"/>
        </p:xfrm>
        <a:graphic>
          <a:graphicData uri="http://schemas.openxmlformats.org/drawingml/2006/table">
            <a:tbl>
              <a:tblPr firstRow="1" firstCol="1" bandRow="1">
                <a:tableStyleId>{5C22544A-7EE6-4342-B048-85BDC9FD1C3A}</a:tableStyleId>
              </a:tblPr>
              <a:tblGrid>
                <a:gridCol w="975992">
                  <a:extLst>
                    <a:ext uri="{9D8B030D-6E8A-4147-A177-3AD203B41FA5}">
                      <a16:colId xmlns:a16="http://schemas.microsoft.com/office/drawing/2014/main" val="20000"/>
                    </a:ext>
                  </a:extLst>
                </a:gridCol>
                <a:gridCol w="10864555">
                  <a:extLst>
                    <a:ext uri="{9D8B030D-6E8A-4147-A177-3AD203B41FA5}">
                      <a16:colId xmlns:a16="http://schemas.microsoft.com/office/drawing/2014/main" val="20001"/>
                    </a:ext>
                  </a:extLst>
                </a:gridCol>
              </a:tblGrid>
              <a:tr h="6419461">
                <a:tc>
                  <a:txBody>
                    <a:bodyPr/>
                    <a:lstStyle/>
                    <a:p>
                      <a:pPr marL="0" marR="0" algn="l">
                        <a:lnSpc>
                          <a:spcPct val="150000"/>
                        </a:lnSpc>
                        <a:spcBef>
                          <a:spcPts val="0"/>
                        </a:spcBef>
                        <a:spcAft>
                          <a:spcPts val="0"/>
                        </a:spcAft>
                      </a:pPr>
                      <a:r>
                        <a:rPr lang="en-US" sz="1050" dirty="0">
                          <a:solidFill>
                            <a:schemeClr val="tx1"/>
                          </a:solidFill>
                          <a:effectLst/>
                        </a:rPr>
                        <a:t> </a:t>
                      </a:r>
                      <a:endParaRPr lang="en-US" sz="1100" dirty="0">
                        <a:solidFill>
                          <a:schemeClr val="tx1"/>
                        </a:solidFill>
                        <a:effectLst/>
                      </a:endParaRPr>
                    </a:p>
                    <a:p>
                      <a:pPr marL="0" marR="0" algn="l">
                        <a:lnSpc>
                          <a:spcPct val="150000"/>
                        </a:lnSpc>
                        <a:spcBef>
                          <a:spcPts val="0"/>
                        </a:spcBef>
                        <a:spcAft>
                          <a:spcPts val="0"/>
                        </a:spcAft>
                      </a:pPr>
                      <a:r>
                        <a:rPr lang="en-US" sz="1050" dirty="0">
                          <a:solidFill>
                            <a:schemeClr val="tx1"/>
                          </a:solidFill>
                          <a:effectLst/>
                        </a:rPr>
                        <a:t> </a:t>
                      </a:r>
                      <a:endParaRPr lang="en-US" sz="1100" dirty="0">
                        <a:solidFill>
                          <a:schemeClr val="tx1"/>
                        </a:solidFill>
                        <a:effectLst/>
                      </a:endParaRPr>
                    </a:p>
                    <a:p>
                      <a:pPr marL="0" marR="0" algn="l">
                        <a:lnSpc>
                          <a:spcPct val="150000"/>
                        </a:lnSpc>
                        <a:spcBef>
                          <a:spcPts val="0"/>
                        </a:spcBef>
                        <a:spcAft>
                          <a:spcPts val="0"/>
                        </a:spcAft>
                      </a:pPr>
                      <a:r>
                        <a:rPr lang="en-US" sz="1050" dirty="0">
                          <a:solidFill>
                            <a:schemeClr val="tx1"/>
                          </a:solidFill>
                          <a:effectLst/>
                        </a:rPr>
                        <a:t> </a:t>
                      </a:r>
                      <a:endParaRPr lang="en-US" sz="11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 </a:t>
                      </a:r>
                      <a:endParaRPr lang="en-US" sz="4000" dirty="0">
                        <a:solidFill>
                          <a:schemeClr val="tx1"/>
                        </a:solidFill>
                        <a:effectLst/>
                      </a:endParaRPr>
                    </a:p>
                    <a:p>
                      <a:pPr marL="0" marR="0" algn="l">
                        <a:lnSpc>
                          <a:spcPct val="150000"/>
                        </a:lnSpc>
                        <a:spcBef>
                          <a:spcPts val="0"/>
                        </a:spcBef>
                        <a:spcAft>
                          <a:spcPts val="0"/>
                        </a:spcAft>
                      </a:pPr>
                      <a:r>
                        <a:rPr lang="en-US" sz="3200" dirty="0">
                          <a:solidFill>
                            <a:schemeClr val="tx1"/>
                          </a:solidFill>
                          <a:effectLst/>
                        </a:rPr>
                        <a:t>¶ </a:t>
                      </a:r>
                      <a:r>
                        <a:rPr lang="en-US" sz="3200" dirty="0" smtClean="0">
                          <a:solidFill>
                            <a:schemeClr val="tx1"/>
                          </a:solidFill>
                          <a:effectLst/>
                        </a:rPr>
                        <a:t>3</a:t>
                      </a:r>
                    </a:p>
                    <a:p>
                      <a:pPr marL="0" marR="0" algn="l">
                        <a:lnSpc>
                          <a:spcPct val="150000"/>
                        </a:lnSpc>
                        <a:spcBef>
                          <a:spcPts val="0"/>
                        </a:spcBef>
                        <a:spcAft>
                          <a:spcPts val="0"/>
                        </a:spcAft>
                      </a:pPr>
                      <a:r>
                        <a:rPr lang="en-US" sz="3200" dirty="0" smtClean="0">
                          <a:solidFill>
                            <a:schemeClr val="tx1"/>
                          </a:solidFill>
                          <a:effectLst/>
                        </a:rPr>
                        <a:t>2nd</a:t>
                      </a:r>
                      <a:endParaRPr lang="en-US" sz="3600" dirty="0">
                        <a:solidFill>
                          <a:schemeClr val="tx1"/>
                        </a:solidFill>
                        <a:effectLst/>
                      </a:endParaRPr>
                    </a:p>
                    <a:p>
                      <a:pPr marL="0" marR="0" algn="l">
                        <a:lnSpc>
                          <a:spcPct val="115000"/>
                        </a:lnSpc>
                        <a:spcBef>
                          <a:spcPts val="0"/>
                        </a:spcBef>
                        <a:spcAft>
                          <a:spcPts val="0"/>
                        </a:spcAft>
                      </a:pPr>
                      <a:r>
                        <a:rPr lang="en-US" sz="3200" dirty="0">
                          <a:solidFill>
                            <a:schemeClr val="tx1"/>
                          </a:solidFill>
                          <a:effectLst/>
                        </a:rPr>
                        <a:t>DOC.</a:t>
                      </a:r>
                      <a:endParaRPr lang="en-US" sz="3600" dirty="0">
                        <a:solidFill>
                          <a:schemeClr val="tx1"/>
                        </a:solidFill>
                        <a:effectLst/>
                        <a:latin typeface="Arial"/>
                        <a:ea typeface="Arial"/>
                      </a:endParaRPr>
                    </a:p>
                  </a:txBody>
                  <a:tcPr marL="44895" marR="44895" marT="0" marB="0"/>
                </a:tc>
                <a:tc>
                  <a:txBody>
                    <a:bodyPr/>
                    <a:lstStyle/>
                    <a:p>
                      <a:pPr marL="0" marR="0" algn="l">
                        <a:lnSpc>
                          <a:spcPct val="115000"/>
                        </a:lnSpc>
                        <a:spcBef>
                          <a:spcPts val="0"/>
                        </a:spcBef>
                        <a:spcAft>
                          <a:spcPts val="0"/>
                        </a:spcAft>
                      </a:pPr>
                      <a:r>
                        <a:rPr lang="en-US" sz="1100" dirty="0">
                          <a:solidFill>
                            <a:schemeClr val="tx1"/>
                          </a:solidFill>
                          <a:effectLst/>
                        </a:rPr>
                        <a:t> </a:t>
                      </a:r>
                      <a:endParaRPr lang="en-US" sz="2000" dirty="0">
                        <a:solidFill>
                          <a:schemeClr val="tx1"/>
                        </a:solidFill>
                        <a:effectLst/>
                      </a:endParaRPr>
                    </a:p>
                    <a:p>
                      <a:pPr marL="0" marR="0" algn="l">
                        <a:lnSpc>
                          <a:spcPct val="115000"/>
                        </a:lnSpc>
                        <a:spcBef>
                          <a:spcPts val="0"/>
                        </a:spcBef>
                        <a:spcAft>
                          <a:spcPts val="0"/>
                        </a:spcAft>
                      </a:pPr>
                      <a:r>
                        <a:rPr lang="en-US" sz="2000" dirty="0">
                          <a:solidFill>
                            <a:schemeClr val="tx1"/>
                          </a:solidFill>
                          <a:effectLst/>
                        </a:rPr>
                        <a:t>Topic Sentence:</a:t>
                      </a:r>
                    </a:p>
                    <a:p>
                      <a:pPr marL="0" marR="0" algn="l">
                        <a:lnSpc>
                          <a:spcPct val="115000"/>
                        </a:lnSpc>
                        <a:spcBef>
                          <a:spcPts val="0"/>
                        </a:spcBef>
                        <a:spcAft>
                          <a:spcPts val="0"/>
                        </a:spcAft>
                      </a:pPr>
                      <a:r>
                        <a:rPr lang="en-US" sz="2000" dirty="0">
                          <a:solidFill>
                            <a:schemeClr val="tx1"/>
                          </a:solidFill>
                          <a:effectLst/>
                        </a:rPr>
                        <a:t> </a:t>
                      </a:r>
                    </a:p>
                    <a:p>
                      <a:pPr marL="0" marR="0" algn="l">
                        <a:lnSpc>
                          <a:spcPct val="150000"/>
                        </a:lnSpc>
                        <a:spcBef>
                          <a:spcPts val="0"/>
                        </a:spcBef>
                        <a:spcAft>
                          <a:spcPts val="0"/>
                        </a:spcAft>
                      </a:pPr>
                      <a:r>
                        <a:rPr lang="en-US" sz="2000" dirty="0">
                          <a:solidFill>
                            <a:schemeClr val="tx1"/>
                          </a:solidFill>
                          <a:effectLst/>
                        </a:rPr>
                        <a:t>DOC # ___  &amp; IMPORTANT POINTS FROM THE DOCUMENT</a:t>
                      </a:r>
                    </a:p>
                    <a:p>
                      <a:pPr marL="0" marR="0" algn="l">
                        <a:lnSpc>
                          <a:spcPct val="150000"/>
                        </a:lnSpc>
                        <a:spcBef>
                          <a:spcPts val="0"/>
                        </a:spcBef>
                        <a:spcAft>
                          <a:spcPts val="0"/>
                        </a:spcAft>
                      </a:pPr>
                      <a:r>
                        <a:rPr lang="en-US" sz="2000" dirty="0">
                          <a:solidFill>
                            <a:schemeClr val="tx1"/>
                          </a:solidFill>
                          <a:effectLst/>
                        </a:rPr>
                        <a:t> </a:t>
                      </a:r>
                    </a:p>
                    <a:p>
                      <a:pPr marL="0" marR="0" algn="l">
                        <a:lnSpc>
                          <a:spcPct val="150000"/>
                        </a:lnSpc>
                        <a:spcBef>
                          <a:spcPts val="0"/>
                        </a:spcBef>
                        <a:spcAft>
                          <a:spcPts val="0"/>
                        </a:spcAft>
                      </a:pPr>
                      <a:endParaRPr lang="en-US" sz="2000" dirty="0">
                        <a:solidFill>
                          <a:schemeClr val="tx1"/>
                        </a:solidFill>
                        <a:effectLst/>
                      </a:endParaRPr>
                    </a:p>
                    <a:p>
                      <a:pPr marL="0" marR="0" algn="l">
                        <a:lnSpc>
                          <a:spcPct val="150000"/>
                        </a:lnSpc>
                        <a:spcBef>
                          <a:spcPts val="0"/>
                        </a:spcBef>
                        <a:spcAft>
                          <a:spcPts val="0"/>
                        </a:spcAft>
                      </a:pPr>
                      <a:r>
                        <a:rPr lang="en-US" sz="2000" dirty="0">
                          <a:solidFill>
                            <a:schemeClr val="tx1"/>
                          </a:solidFill>
                          <a:effectLst/>
                        </a:rPr>
                        <a:t>OUTSIDE INFO. </a:t>
                      </a:r>
                    </a:p>
                    <a:p>
                      <a:pPr marL="0" marR="0" algn="l">
                        <a:lnSpc>
                          <a:spcPct val="150000"/>
                        </a:lnSpc>
                        <a:spcBef>
                          <a:spcPts val="0"/>
                        </a:spcBef>
                        <a:spcAft>
                          <a:spcPts val="0"/>
                        </a:spcAft>
                      </a:pPr>
                      <a:r>
                        <a:rPr lang="en-US" sz="2000" dirty="0">
                          <a:solidFill>
                            <a:schemeClr val="tx1"/>
                          </a:solidFill>
                          <a:effectLst/>
                        </a:rPr>
                        <a:t> </a:t>
                      </a:r>
                      <a:endParaRPr lang="en-US" sz="2000" dirty="0" smtClean="0">
                        <a:solidFill>
                          <a:schemeClr val="tx1"/>
                        </a:solidFill>
                        <a:effectLst/>
                      </a:endParaRPr>
                    </a:p>
                    <a:p>
                      <a:pPr marL="0" marR="0" algn="l">
                        <a:lnSpc>
                          <a:spcPct val="150000"/>
                        </a:lnSpc>
                        <a:spcBef>
                          <a:spcPts val="0"/>
                        </a:spcBef>
                        <a:spcAft>
                          <a:spcPts val="0"/>
                        </a:spcAft>
                      </a:pPr>
                      <a:endParaRPr lang="en-US" sz="2000" dirty="0">
                        <a:solidFill>
                          <a:schemeClr val="tx1"/>
                        </a:solidFill>
                        <a:effectLst/>
                      </a:endParaRPr>
                    </a:p>
                    <a:p>
                      <a:pPr marL="0" marR="0" algn="l">
                        <a:lnSpc>
                          <a:spcPct val="150000"/>
                        </a:lnSpc>
                        <a:spcBef>
                          <a:spcPts val="0"/>
                        </a:spcBef>
                        <a:spcAft>
                          <a:spcPts val="0"/>
                        </a:spcAft>
                      </a:pPr>
                      <a:r>
                        <a:rPr lang="en-US" sz="2000" dirty="0">
                          <a:solidFill>
                            <a:schemeClr val="tx1"/>
                          </a:solidFill>
                          <a:effectLst/>
                        </a:rPr>
                        <a:t>This issue has affected people in a positive/negative (choose the one that matches your thesis) way because</a:t>
                      </a:r>
                    </a:p>
                    <a:p>
                      <a:pPr marL="0" marR="0" algn="l">
                        <a:lnSpc>
                          <a:spcPct val="150000"/>
                        </a:lnSpc>
                        <a:spcBef>
                          <a:spcPts val="0"/>
                        </a:spcBef>
                        <a:spcAft>
                          <a:spcPts val="0"/>
                        </a:spcAft>
                      </a:pPr>
                      <a:r>
                        <a:rPr lang="en-US" sz="2000" dirty="0">
                          <a:solidFill>
                            <a:schemeClr val="tx1"/>
                          </a:solidFill>
                          <a:effectLst/>
                        </a:rPr>
                        <a:t> </a:t>
                      </a:r>
                    </a:p>
                    <a:p>
                      <a:pPr marL="0" marR="0" algn="l">
                        <a:lnSpc>
                          <a:spcPct val="150000"/>
                        </a:lnSpc>
                        <a:spcBef>
                          <a:spcPts val="0"/>
                        </a:spcBef>
                        <a:spcAft>
                          <a:spcPts val="0"/>
                        </a:spcAft>
                      </a:pPr>
                      <a:endParaRPr lang="en-US" sz="2000" dirty="0">
                        <a:solidFill>
                          <a:schemeClr val="tx1"/>
                        </a:solidFill>
                        <a:effectLst/>
                      </a:endParaRPr>
                    </a:p>
                    <a:p>
                      <a:pPr marL="0" marR="0" algn="l">
                        <a:lnSpc>
                          <a:spcPct val="150000"/>
                        </a:lnSpc>
                        <a:spcBef>
                          <a:spcPts val="0"/>
                        </a:spcBef>
                        <a:spcAft>
                          <a:spcPts val="0"/>
                        </a:spcAft>
                      </a:pPr>
                      <a:r>
                        <a:rPr lang="en-US" sz="2000" dirty="0">
                          <a:solidFill>
                            <a:schemeClr val="tx1"/>
                          </a:solidFill>
                          <a:effectLst/>
                        </a:rPr>
                        <a:t>This continued to be an issue because OR change over time by</a:t>
                      </a:r>
                    </a:p>
                    <a:p>
                      <a:pPr marL="0" marR="0" algn="l">
                        <a:lnSpc>
                          <a:spcPct val="150000"/>
                        </a:lnSpc>
                        <a:spcBef>
                          <a:spcPts val="0"/>
                        </a:spcBef>
                        <a:spcAft>
                          <a:spcPts val="0"/>
                        </a:spcAft>
                      </a:pPr>
                      <a:r>
                        <a:rPr lang="en-US" sz="1050" dirty="0">
                          <a:solidFill>
                            <a:schemeClr val="tx1"/>
                          </a:solidFill>
                          <a:effectLst/>
                        </a:rPr>
                        <a:t> </a:t>
                      </a:r>
                    </a:p>
                    <a:p>
                      <a:pPr marL="0" marR="0" algn="l">
                        <a:lnSpc>
                          <a:spcPct val="150000"/>
                        </a:lnSpc>
                        <a:spcBef>
                          <a:spcPts val="0"/>
                        </a:spcBef>
                        <a:spcAft>
                          <a:spcPts val="0"/>
                        </a:spcAft>
                      </a:pPr>
                      <a:r>
                        <a:rPr lang="en-US" sz="1100" dirty="0">
                          <a:solidFill>
                            <a:schemeClr val="tx1"/>
                          </a:solidFill>
                          <a:effectLst/>
                        </a:rPr>
                        <a:t> </a:t>
                      </a:r>
                    </a:p>
                    <a:p>
                      <a:pPr marL="0" marR="0" algn="l">
                        <a:lnSpc>
                          <a:spcPct val="150000"/>
                        </a:lnSpc>
                        <a:spcBef>
                          <a:spcPts val="0"/>
                        </a:spcBef>
                        <a:spcAft>
                          <a:spcPts val="0"/>
                        </a:spcAft>
                      </a:pPr>
                      <a:r>
                        <a:rPr lang="en-US" sz="1100" dirty="0">
                          <a:solidFill>
                            <a:schemeClr val="tx1"/>
                          </a:solidFill>
                          <a:effectLst/>
                        </a:rPr>
                        <a:t> </a:t>
                      </a:r>
                      <a:endParaRPr lang="en-US" sz="1100" dirty="0">
                        <a:solidFill>
                          <a:schemeClr val="tx1"/>
                        </a:solidFill>
                        <a:effectLst/>
                        <a:latin typeface="Arial"/>
                        <a:ea typeface="Arial"/>
                      </a:endParaRPr>
                    </a:p>
                  </a:txBody>
                  <a:tcPr marL="44895" marR="44895" marT="0" marB="0">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02608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228600"/>
            <a:ext cx="11480800" cy="6400800"/>
          </a:xfrm>
        </p:spPr>
        <p:txBody>
          <a:bodyPr>
            <a:normAutofit fontScale="62500" lnSpcReduction="20000"/>
          </a:bodyPr>
          <a:lstStyle/>
          <a:p>
            <a:pPr marL="0" indent="0">
              <a:buNone/>
            </a:pPr>
            <a:r>
              <a:rPr lang="en-US" sz="3300" dirty="0" smtClean="0"/>
              <a:t>	</a:t>
            </a:r>
            <a:r>
              <a:rPr lang="en-US" sz="3300" dirty="0" smtClean="0">
                <a:solidFill>
                  <a:srgbClr val="7030A0"/>
                </a:solidFill>
              </a:rPr>
              <a:t>Violation of human rights has </a:t>
            </a:r>
            <a:r>
              <a:rPr lang="en-US" sz="3300" dirty="0">
                <a:solidFill>
                  <a:srgbClr val="7030A0"/>
                </a:solidFill>
              </a:rPr>
              <a:t>been seen in the c</a:t>
            </a:r>
            <a:r>
              <a:rPr lang="en-US" sz="3300" dirty="0" smtClean="0">
                <a:solidFill>
                  <a:srgbClr val="7030A0"/>
                </a:solidFill>
              </a:rPr>
              <a:t>aste System, which has a negative impact on the people of India (TOPIC SENTENCE)</a:t>
            </a:r>
            <a:r>
              <a:rPr lang="en-US" sz="3300" dirty="0" smtClean="0"/>
              <a:t>. </a:t>
            </a:r>
            <a:r>
              <a:rPr lang="en-US" sz="3300" dirty="0" smtClean="0">
                <a:solidFill>
                  <a:srgbClr val="FF0000"/>
                </a:solidFill>
              </a:rPr>
              <a:t>A Hindu </a:t>
            </a:r>
            <a:r>
              <a:rPr lang="en-US" sz="3300" dirty="0">
                <a:solidFill>
                  <a:srgbClr val="FF0000"/>
                </a:solidFill>
              </a:rPr>
              <a:t>is born into a social class.  That means that is your parents were a part of a low class that you are automatically part of a low </a:t>
            </a:r>
            <a:r>
              <a:rPr lang="en-US" sz="3300" dirty="0" smtClean="0">
                <a:solidFill>
                  <a:srgbClr val="FF0000"/>
                </a:solidFill>
              </a:rPr>
              <a:t>class (EVIDENCE-OUTSIDE INFO.).</a:t>
            </a:r>
            <a:r>
              <a:rPr lang="en-US" sz="3300" dirty="0" smtClean="0"/>
              <a:t>  </a:t>
            </a:r>
            <a:r>
              <a:rPr lang="en-US" sz="3300" dirty="0" smtClean="0">
                <a:solidFill>
                  <a:srgbClr val="0070C0"/>
                </a:solidFill>
              </a:rPr>
              <a:t>According to Document 2, </a:t>
            </a:r>
            <a:r>
              <a:rPr lang="en-US" sz="3300" dirty="0">
                <a:solidFill>
                  <a:srgbClr val="0070C0"/>
                </a:solidFill>
              </a:rPr>
              <a:t>there are different social class positions.  The highest is the Brahmins, which are priests and teachers, Kshatriyas, which are warriors and rulers, </a:t>
            </a:r>
            <a:r>
              <a:rPr lang="en-US" sz="3300" dirty="0" err="1">
                <a:solidFill>
                  <a:srgbClr val="0070C0"/>
                </a:solidFill>
              </a:rPr>
              <a:t>Vaishyas</a:t>
            </a:r>
            <a:r>
              <a:rPr lang="en-US" sz="3300" dirty="0">
                <a:solidFill>
                  <a:srgbClr val="0070C0"/>
                </a:solidFill>
              </a:rPr>
              <a:t>, which are farmers, traders, and merchants, Shudras, which are </a:t>
            </a:r>
            <a:r>
              <a:rPr lang="en-US" sz="3300" dirty="0" smtClean="0">
                <a:solidFill>
                  <a:srgbClr val="0070C0"/>
                </a:solidFill>
              </a:rPr>
              <a:t>servants (EVIDENCE-DOCUMENT INFO)</a:t>
            </a:r>
            <a:r>
              <a:rPr lang="en-US" sz="3300" dirty="0" smtClean="0"/>
              <a:t>, </a:t>
            </a:r>
            <a:r>
              <a:rPr lang="en-US" sz="3300" dirty="0"/>
              <a:t>and </a:t>
            </a:r>
            <a:r>
              <a:rPr lang="en-US" sz="3300" dirty="0">
                <a:solidFill>
                  <a:srgbClr val="FF0000"/>
                </a:solidFill>
              </a:rPr>
              <a:t>outcasts, also known as untouchables, which are street sweepers and night soil </a:t>
            </a:r>
            <a:r>
              <a:rPr lang="en-US" sz="3300" dirty="0" smtClean="0">
                <a:solidFill>
                  <a:srgbClr val="FF0000"/>
                </a:solidFill>
              </a:rPr>
              <a:t>cleaners</a:t>
            </a:r>
            <a:r>
              <a:rPr lang="en-US" sz="3300" dirty="0" smtClean="0"/>
              <a:t>.  </a:t>
            </a:r>
            <a:r>
              <a:rPr lang="en-US" sz="3300" dirty="0">
                <a:solidFill>
                  <a:srgbClr val="FF0000"/>
                </a:solidFill>
              </a:rPr>
              <a:t>For instance, if a Hindu’s parents are untouchables, they are an untouchable.  They will have the same job as their parents and other people in their class.  They will have to clean night soil, dig graves, remove garbage, and clean toilets.  Untouchables are also restricted to live and eat separately from other classes.  They cannot interact and use wooden clappers to let other classes know they are coming.  They are considered to have “impure” souls.  A Brahmin would refuse to have contact because they have pure souls.  In addition, Hindus cannot marry outside of their </a:t>
            </a:r>
            <a:r>
              <a:rPr lang="en-US" sz="3300" dirty="0" smtClean="0">
                <a:solidFill>
                  <a:srgbClr val="FF0000"/>
                </a:solidFill>
              </a:rPr>
              <a:t>caste (EVIDENCE-OUTSIDE INFO). </a:t>
            </a:r>
            <a:r>
              <a:rPr lang="en-US" sz="3300" dirty="0">
                <a:solidFill>
                  <a:schemeClr val="accent6">
                    <a:lumMod val="75000"/>
                  </a:schemeClr>
                </a:solidFill>
              </a:rPr>
              <a:t>This </a:t>
            </a:r>
            <a:r>
              <a:rPr lang="en-US" sz="3300" dirty="0" smtClean="0">
                <a:solidFill>
                  <a:schemeClr val="accent6">
                    <a:lumMod val="75000"/>
                  </a:schemeClr>
                </a:solidFill>
              </a:rPr>
              <a:t>demonstrates that people in Indian society rights were violated and </a:t>
            </a:r>
            <a:r>
              <a:rPr lang="en-US" sz="3300" dirty="0">
                <a:solidFill>
                  <a:schemeClr val="accent6">
                    <a:lumMod val="75000"/>
                  </a:schemeClr>
                </a:solidFill>
              </a:rPr>
              <a:t>in a </a:t>
            </a:r>
            <a:r>
              <a:rPr lang="en-US" sz="3300" dirty="0" smtClean="0">
                <a:solidFill>
                  <a:schemeClr val="accent6">
                    <a:lumMod val="75000"/>
                  </a:schemeClr>
                </a:solidFill>
              </a:rPr>
              <a:t>negatively affect them </a:t>
            </a:r>
            <a:r>
              <a:rPr lang="en-US" sz="3300" dirty="0">
                <a:solidFill>
                  <a:schemeClr val="accent6">
                    <a:lumMod val="75000"/>
                  </a:schemeClr>
                </a:solidFill>
              </a:rPr>
              <a:t>because this system takes away Hindus’ freedoms to do what they want to do.   A Hindu cannot be their own person because they are forced to perform jobs they do not want.  If a Kshatriya wants to be a teacher or a farmer, they can’t because their jobs are warriors.  This system does not give choices.  For instance, is your in the </a:t>
            </a:r>
            <a:r>
              <a:rPr lang="en-US" sz="3300" dirty="0" err="1">
                <a:solidFill>
                  <a:schemeClr val="accent6">
                    <a:lumMod val="75000"/>
                  </a:schemeClr>
                </a:solidFill>
              </a:rPr>
              <a:t>Vaishyas</a:t>
            </a:r>
            <a:r>
              <a:rPr lang="en-US" sz="3300" dirty="0">
                <a:solidFill>
                  <a:schemeClr val="accent6">
                    <a:lumMod val="75000"/>
                  </a:schemeClr>
                </a:solidFill>
              </a:rPr>
              <a:t> system, you cannot marry someone in the Sudras class.  This also controls how much money you can make even when you want to become rich.  It forces certain caste to be poorer than others because they have no opportunity.  In addition, because marriage is between castes, it is limiting a Hindu even if they love someone from a different social class.  This can make a Hindu unhappy and </a:t>
            </a:r>
            <a:r>
              <a:rPr lang="en-US" sz="3300" dirty="0" smtClean="0">
                <a:solidFill>
                  <a:schemeClr val="accent6">
                    <a:lumMod val="75000"/>
                  </a:schemeClr>
                </a:solidFill>
              </a:rPr>
              <a:t>miserable (ANALYSIS). </a:t>
            </a:r>
            <a:r>
              <a:rPr lang="en-US" sz="3300" dirty="0" smtClean="0">
                <a:solidFill>
                  <a:schemeClr val="accent2">
                    <a:lumMod val="75000"/>
                  </a:schemeClr>
                </a:solidFill>
              </a:rPr>
              <a:t>The caste system has changed over time for the better.  It is now prohibited in India.  People are not categorized into classes.  Former untouchables can now get an education. In parts of India some even share meals with former Brahmins, which was one </a:t>
            </a:r>
            <a:r>
              <a:rPr lang="en-US" sz="3300" smtClean="0">
                <a:solidFill>
                  <a:schemeClr val="accent2">
                    <a:lumMod val="75000"/>
                  </a:schemeClr>
                </a:solidFill>
              </a:rPr>
              <a:t>not allowed.  </a:t>
            </a:r>
            <a:r>
              <a:rPr lang="en-US" sz="3300" dirty="0" smtClean="0">
                <a:solidFill>
                  <a:schemeClr val="accent2">
                    <a:lumMod val="75000"/>
                  </a:schemeClr>
                </a:solidFill>
              </a:rPr>
              <a:t>There is no longer segregation (CHANGE OVER TIME). </a:t>
            </a:r>
            <a:endParaRPr lang="en-US" sz="3300" dirty="0">
              <a:solidFill>
                <a:schemeClr val="accent2">
                  <a:lumMod val="75000"/>
                </a:schemeClr>
              </a:solidFill>
            </a:endParaRPr>
          </a:p>
          <a:p>
            <a:pPr marL="0" indent="0">
              <a:buNone/>
            </a:pPr>
            <a:endParaRPr lang="en-US" dirty="0"/>
          </a:p>
          <a:p>
            <a:endParaRPr lang="en-US" dirty="0"/>
          </a:p>
        </p:txBody>
      </p:sp>
    </p:spTree>
    <p:extLst>
      <p:ext uri="{BB962C8B-B14F-4D97-AF65-F5344CB8AC3E}">
        <p14:creationId xmlns:p14="http://schemas.microsoft.com/office/powerpoint/2010/main" val="1825872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5408800"/>
              </p:ext>
            </p:extLst>
          </p:nvPr>
        </p:nvGraphicFramePr>
        <p:xfrm>
          <a:off x="382554" y="242595"/>
          <a:ext cx="11532637" cy="6410131"/>
        </p:xfrm>
        <a:graphic>
          <a:graphicData uri="http://schemas.openxmlformats.org/drawingml/2006/table">
            <a:tbl>
              <a:tblPr firstRow="1" firstCol="1" bandRow="1">
                <a:tableStyleId>{5C22544A-7EE6-4342-B048-85BDC9FD1C3A}</a:tableStyleId>
              </a:tblPr>
              <a:tblGrid>
                <a:gridCol w="950612">
                  <a:extLst>
                    <a:ext uri="{9D8B030D-6E8A-4147-A177-3AD203B41FA5}">
                      <a16:colId xmlns:a16="http://schemas.microsoft.com/office/drawing/2014/main" val="20000"/>
                    </a:ext>
                  </a:extLst>
                </a:gridCol>
                <a:gridCol w="10582025">
                  <a:extLst>
                    <a:ext uri="{9D8B030D-6E8A-4147-A177-3AD203B41FA5}">
                      <a16:colId xmlns:a16="http://schemas.microsoft.com/office/drawing/2014/main" val="20001"/>
                    </a:ext>
                  </a:extLst>
                </a:gridCol>
              </a:tblGrid>
              <a:tr h="6410131">
                <a:tc>
                  <a:txBody>
                    <a:bodyPr/>
                    <a:lstStyle/>
                    <a:p>
                      <a:pPr marL="0" marR="0" algn="l">
                        <a:lnSpc>
                          <a:spcPct val="150000"/>
                        </a:lnSpc>
                        <a:spcBef>
                          <a:spcPts val="0"/>
                        </a:spcBef>
                        <a:spcAft>
                          <a:spcPts val="0"/>
                        </a:spcAft>
                      </a:pPr>
                      <a:r>
                        <a:rPr lang="en-US" sz="900" dirty="0">
                          <a:solidFill>
                            <a:schemeClr val="tx1"/>
                          </a:solidFill>
                          <a:effectLst/>
                        </a:rPr>
                        <a:t> </a:t>
                      </a:r>
                      <a:endParaRPr lang="en-US" sz="1100" dirty="0">
                        <a:solidFill>
                          <a:schemeClr val="tx1"/>
                        </a:solidFill>
                        <a:effectLst/>
                      </a:endParaRPr>
                    </a:p>
                    <a:p>
                      <a:pPr marL="0" marR="0" algn="l">
                        <a:lnSpc>
                          <a:spcPct val="150000"/>
                        </a:lnSpc>
                        <a:spcBef>
                          <a:spcPts val="0"/>
                        </a:spcBef>
                        <a:spcAft>
                          <a:spcPts val="0"/>
                        </a:spcAft>
                      </a:pPr>
                      <a:r>
                        <a:rPr lang="en-US" sz="900" dirty="0">
                          <a:solidFill>
                            <a:schemeClr val="tx1"/>
                          </a:solidFill>
                          <a:effectLst/>
                        </a:rPr>
                        <a:t> </a:t>
                      </a:r>
                      <a:endParaRPr lang="en-US" sz="11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¶5</a:t>
                      </a:r>
                      <a:endParaRPr lang="en-US" sz="4000" dirty="0">
                        <a:solidFill>
                          <a:schemeClr val="tx1"/>
                        </a:solidFill>
                        <a:effectLst/>
                      </a:endParaRPr>
                    </a:p>
                    <a:p>
                      <a:pPr marL="0" marR="0" algn="l">
                        <a:lnSpc>
                          <a:spcPct val="150000"/>
                        </a:lnSpc>
                        <a:spcBef>
                          <a:spcPts val="0"/>
                        </a:spcBef>
                        <a:spcAft>
                          <a:spcPts val="0"/>
                        </a:spcAft>
                      </a:pPr>
                      <a:r>
                        <a:rPr lang="en-US" sz="2800" dirty="0" smtClean="0">
                          <a:solidFill>
                            <a:schemeClr val="tx1"/>
                          </a:solidFill>
                          <a:effectLst/>
                        </a:rPr>
                        <a:t>CON</a:t>
                      </a:r>
                      <a:endParaRPr lang="en-US" sz="40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 </a:t>
                      </a:r>
                      <a:endParaRPr lang="en-US" sz="4000" dirty="0">
                        <a:solidFill>
                          <a:schemeClr val="tx1"/>
                        </a:solidFill>
                        <a:effectLst/>
                        <a:latin typeface="Arial"/>
                        <a:ea typeface="Arial"/>
                      </a:endParaRPr>
                    </a:p>
                  </a:txBody>
                  <a:tcPr marL="68580" marR="68580" marT="0" marB="0"/>
                </a:tc>
                <a:tc>
                  <a:txBody>
                    <a:bodyPr/>
                    <a:lstStyle/>
                    <a:p>
                      <a:pPr marL="0" marR="0" algn="l">
                        <a:lnSpc>
                          <a:spcPct val="150000"/>
                        </a:lnSpc>
                        <a:spcBef>
                          <a:spcPts val="0"/>
                        </a:spcBef>
                        <a:spcAft>
                          <a:spcPts val="0"/>
                        </a:spcAft>
                      </a:pPr>
                      <a:r>
                        <a:rPr lang="en-US" sz="200" dirty="0">
                          <a:solidFill>
                            <a:schemeClr val="tx1"/>
                          </a:solidFill>
                          <a:effectLst/>
                        </a:rPr>
                        <a:t> </a:t>
                      </a:r>
                      <a:endParaRPr lang="en-US" sz="44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RESTATE THESIS STATEMENT: </a:t>
                      </a:r>
                      <a:endParaRPr lang="en-US" sz="44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 </a:t>
                      </a:r>
                      <a:endParaRPr lang="en-US" sz="44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SUM UP IDEAS: </a:t>
                      </a:r>
                      <a:endParaRPr lang="en-US" sz="44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 </a:t>
                      </a:r>
                      <a:endParaRPr lang="en-US" sz="3600" dirty="0" smtClean="0">
                        <a:solidFill>
                          <a:schemeClr val="tx1"/>
                        </a:solidFill>
                        <a:effectLst/>
                      </a:endParaRPr>
                    </a:p>
                    <a:p>
                      <a:pPr marL="0" marR="0" algn="l">
                        <a:lnSpc>
                          <a:spcPct val="150000"/>
                        </a:lnSpc>
                        <a:spcBef>
                          <a:spcPts val="0"/>
                        </a:spcBef>
                        <a:spcAft>
                          <a:spcPts val="0"/>
                        </a:spcAft>
                      </a:pPr>
                      <a:endParaRPr lang="en-US" sz="44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CLOSING SENTENCE: </a:t>
                      </a:r>
                      <a:endParaRPr lang="en-US" sz="4400" dirty="0">
                        <a:solidFill>
                          <a:schemeClr val="tx1"/>
                        </a:solidFill>
                        <a:effectLst/>
                      </a:endParaRPr>
                    </a:p>
                    <a:p>
                      <a:pPr marL="0" marR="0" algn="l">
                        <a:lnSpc>
                          <a:spcPct val="150000"/>
                        </a:lnSpc>
                        <a:spcBef>
                          <a:spcPts val="0"/>
                        </a:spcBef>
                        <a:spcAft>
                          <a:spcPts val="0"/>
                        </a:spcAft>
                      </a:pPr>
                      <a:r>
                        <a:rPr lang="en-US" sz="3600" dirty="0">
                          <a:solidFill>
                            <a:schemeClr val="tx1"/>
                          </a:solidFill>
                          <a:effectLst/>
                        </a:rPr>
                        <a:t> </a:t>
                      </a:r>
                      <a:endParaRPr lang="en-US" sz="4400" dirty="0">
                        <a:solidFill>
                          <a:schemeClr val="tx1"/>
                        </a:solidFill>
                        <a:effectLst/>
                        <a:latin typeface="Arial"/>
                        <a:ea typeface="Arial"/>
                      </a:endParaRPr>
                    </a:p>
                  </a:txBody>
                  <a:tcPr marL="68580" marR="68580" marT="0" marB="0">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7308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2966" y="163244"/>
            <a:ext cx="11256580" cy="5749266"/>
          </a:xfrm>
          <a:prstGeom prst="rect">
            <a:avLst/>
          </a:prstGeom>
        </p:spPr>
        <p:txBody>
          <a:bodyPr wrap="square">
            <a:spAutoFit/>
          </a:bodyPr>
          <a:lstStyle/>
          <a:p>
            <a:pPr algn="ctr">
              <a:lnSpc>
                <a:spcPct val="115000"/>
              </a:lnSpc>
            </a:pPr>
            <a:r>
              <a:rPr lang="en-US" sz="2400" b="1" dirty="0" smtClean="0">
                <a:solidFill>
                  <a:srgbClr val="000000"/>
                </a:solidFill>
                <a:effectLst/>
                <a:latin typeface="Arial" panose="020B0604020202020204" pitchFamily="34" charset="0"/>
                <a:ea typeface="Arial" panose="020B0604020202020204" pitchFamily="34" charset="0"/>
              </a:rPr>
              <a:t>Semester 1 - ENDURING ISSUES ESSAY </a:t>
            </a:r>
            <a:endParaRPr lang="en-US" sz="2400" dirty="0" smtClean="0">
              <a:solidFill>
                <a:srgbClr val="000000"/>
              </a:solidFill>
              <a:effectLst/>
              <a:latin typeface="Arial" panose="020B0604020202020204" pitchFamily="34" charset="0"/>
              <a:ea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2000" dirty="0" smtClean="0">
                <a:solidFill>
                  <a:srgbClr val="000000"/>
                </a:solidFill>
                <a:effectLst/>
                <a:latin typeface="Arial" panose="020B0604020202020204" pitchFamily="34" charset="0"/>
                <a:ea typeface="Arial" panose="020B0604020202020204" pitchFamily="34" charset="0"/>
              </a:rPr>
              <a:t>An enduring issue is a challenge or problem that a society has faced and debated or discussed across time. An enduring issue is one that many societies have attempted to address with varying degrees of success. </a:t>
            </a:r>
            <a:r>
              <a:rPr lang="en-US" sz="2000" dirty="0" smtClean="0">
                <a:solidFill>
                  <a:srgbClr val="000000"/>
                </a:solidFill>
                <a:effectLst/>
                <a:latin typeface="MS Gothic" panose="020B0609070205080204" pitchFamily="49" charset="-128"/>
                <a:ea typeface="Arial" panose="020B0604020202020204" pitchFamily="34" charset="0"/>
                <a:cs typeface="MS Gothic" panose="020B0609070205080204" pitchFamily="49" charset="-128"/>
              </a:rPr>
              <a:t> </a:t>
            </a:r>
            <a:endParaRPr lang="en-US" sz="2000" dirty="0" smtClean="0">
              <a:solidFill>
                <a:srgbClr val="000000"/>
              </a:solidFill>
              <a:effectLst/>
              <a:latin typeface="Arial" panose="020B0604020202020204" pitchFamily="34" charset="0"/>
              <a:ea typeface="Arial" panose="020B0604020202020204" pitchFamily="34" charset="0"/>
            </a:endParaRPr>
          </a:p>
          <a:p>
            <a:pPr marL="228600" marR="0">
              <a:spcBef>
                <a:spcPts val="0"/>
              </a:spcBef>
              <a:spcAft>
                <a:spcPts val="0"/>
              </a:spcAft>
            </a:pPr>
            <a:r>
              <a:rPr lang="en-US" sz="2000" dirty="0" smtClean="0">
                <a:solidFill>
                  <a:srgbClr val="000000"/>
                </a:solidFill>
                <a:effectLst/>
                <a:latin typeface="Arial" panose="020B0604020202020204" pitchFamily="34" charset="0"/>
                <a:ea typeface="Arial" panose="020B0604020202020204" pitchFamily="34" charset="0"/>
              </a:rPr>
              <a:t> </a:t>
            </a:r>
          </a:p>
          <a:p>
            <a:pPr marL="342900" marR="0" lvl="0" indent="-342900">
              <a:spcBef>
                <a:spcPts val="0"/>
              </a:spcBef>
              <a:spcAft>
                <a:spcPts val="0"/>
              </a:spcAft>
              <a:buFont typeface="Symbol" panose="05050102010706020507" pitchFamily="18" charset="2"/>
              <a:buChar char=""/>
            </a:pPr>
            <a:r>
              <a:rPr lang="en-US" sz="2000" dirty="0" smtClean="0">
                <a:solidFill>
                  <a:srgbClr val="000000"/>
                </a:solidFill>
                <a:effectLst/>
                <a:latin typeface="Arial" panose="020B0604020202020204" pitchFamily="34" charset="0"/>
                <a:ea typeface="Arial" panose="020B0604020202020204" pitchFamily="34" charset="0"/>
              </a:rPr>
              <a:t>To identify an Enduring Issue a student must analyze each of the documents, determine the issues in each document, and then group those issues under a </a:t>
            </a:r>
            <a:r>
              <a:rPr lang="en-US" sz="2000" b="1" dirty="0" smtClean="0">
                <a:solidFill>
                  <a:srgbClr val="000000"/>
                </a:solidFill>
                <a:effectLst/>
                <a:latin typeface="Arial" panose="020B0604020202020204" pitchFamily="34" charset="0"/>
                <a:ea typeface="Arial" panose="020B0604020202020204" pitchFamily="34" charset="0"/>
              </a:rPr>
              <a:t>common category</a:t>
            </a:r>
            <a:r>
              <a:rPr lang="en-US" sz="2000" dirty="0" smtClean="0">
                <a:solidFill>
                  <a:srgbClr val="000000"/>
                </a:solidFill>
                <a:effectLst/>
                <a:latin typeface="Arial" panose="020B0604020202020204" pitchFamily="34" charset="0"/>
                <a:ea typeface="Arial" panose="020B0604020202020204" pitchFamily="34" charset="0"/>
              </a:rPr>
              <a:t> that contains all of these other issues. This common category is the student’s Enduring Issue.</a:t>
            </a:r>
          </a:p>
          <a:p>
            <a:r>
              <a:rPr lang="en-US" sz="2000" dirty="0" smtClean="0">
                <a:solidFill>
                  <a:srgbClr val="000000"/>
                </a:solidFill>
                <a:effectLst/>
                <a:latin typeface="Arial" panose="020B0604020202020204" pitchFamily="34" charset="0"/>
                <a:ea typeface="Arial" panose="020B0604020202020204" pitchFamily="34" charset="0"/>
              </a:rPr>
              <a:t> </a:t>
            </a:r>
          </a:p>
          <a:p>
            <a:pPr marL="342900" marR="0" lvl="0" indent="-342900">
              <a:spcBef>
                <a:spcPts val="0"/>
              </a:spcBef>
              <a:spcAft>
                <a:spcPts val="0"/>
              </a:spcAft>
              <a:buFont typeface="Symbol" panose="05050102010706020507" pitchFamily="18" charset="2"/>
              <a:buChar char=""/>
            </a:pPr>
            <a:r>
              <a:rPr lang="en-US" sz="2000" dirty="0" smtClean="0">
                <a:solidFill>
                  <a:srgbClr val="000000"/>
                </a:solidFill>
                <a:effectLst/>
                <a:latin typeface="Arial" panose="020B0604020202020204" pitchFamily="34" charset="0"/>
                <a:ea typeface="Arial" panose="020B0604020202020204" pitchFamily="34" charset="0"/>
              </a:rPr>
              <a:t>The identified Enduring Issue must be an issue that has affected people or has been affected by people and has continued to be an issue across time or has changed over time. </a:t>
            </a:r>
            <a:r>
              <a:rPr lang="en-US" sz="2000" dirty="0" smtClean="0">
                <a:solidFill>
                  <a:srgbClr val="000000"/>
                </a:solidFill>
                <a:effectLst/>
                <a:latin typeface="MS Gothic" panose="020B0609070205080204" pitchFamily="49" charset="-128"/>
                <a:ea typeface="Arial" panose="020B0604020202020204" pitchFamily="34" charset="0"/>
                <a:cs typeface="MS Gothic" panose="020B0609070205080204" pitchFamily="49" charset="-128"/>
              </a:rPr>
              <a:t> </a:t>
            </a:r>
            <a:endParaRPr lang="en-US" sz="2000" dirty="0" smtClean="0">
              <a:solidFill>
                <a:srgbClr val="000000"/>
              </a:solidFill>
              <a:effectLst/>
              <a:latin typeface="Arial" panose="020B0604020202020204" pitchFamily="34" charset="0"/>
              <a:ea typeface="Arial" panose="020B0604020202020204" pitchFamily="34" charset="0"/>
            </a:endParaRPr>
          </a:p>
          <a:p>
            <a:r>
              <a:rPr lang="en-US" sz="2000" dirty="0" smtClean="0">
                <a:solidFill>
                  <a:srgbClr val="000000"/>
                </a:solidFill>
                <a:effectLst/>
                <a:latin typeface="Arial" panose="020B0604020202020204" pitchFamily="34" charset="0"/>
                <a:ea typeface="Arial" panose="020B0604020202020204" pitchFamily="34" charset="0"/>
              </a:rPr>
              <a:t> </a:t>
            </a:r>
          </a:p>
          <a:p>
            <a:pPr marL="342900" marR="0" lvl="0" indent="-342900">
              <a:spcBef>
                <a:spcPts val="0"/>
              </a:spcBef>
              <a:spcAft>
                <a:spcPts val="0"/>
              </a:spcAft>
              <a:buFont typeface="Symbol" panose="05050102010706020507" pitchFamily="18" charset="2"/>
              <a:buChar char=""/>
            </a:pPr>
            <a:r>
              <a:rPr lang="en-US" sz="2000" dirty="0" smtClean="0">
                <a:solidFill>
                  <a:srgbClr val="000000"/>
                </a:solidFill>
                <a:effectLst/>
                <a:latin typeface="Arial" panose="020B0604020202020204" pitchFamily="34" charset="0"/>
                <a:ea typeface="Arial" panose="020B0604020202020204" pitchFamily="34" charset="0"/>
              </a:rPr>
              <a:t>Defining the Enduring Issue will require information from the documents and the application of social studies knowledge. </a:t>
            </a:r>
            <a:r>
              <a:rPr lang="en-US" sz="2000" dirty="0" smtClean="0">
                <a:solidFill>
                  <a:srgbClr val="000000"/>
                </a:solidFill>
                <a:effectLst/>
                <a:latin typeface="MS Gothic" panose="020B0609070205080204" pitchFamily="49" charset="-128"/>
                <a:ea typeface="Arial" panose="020B0604020202020204" pitchFamily="34" charset="0"/>
                <a:cs typeface="MS Gothic" panose="020B0609070205080204" pitchFamily="49" charset="-128"/>
              </a:rPr>
              <a:t> </a:t>
            </a:r>
            <a:endParaRPr lang="en-US" sz="2000" dirty="0" smtClean="0">
              <a:solidFill>
                <a:srgbClr val="000000"/>
              </a:solidFill>
              <a:effectLst/>
              <a:latin typeface="Arial" panose="020B0604020202020204" pitchFamily="34" charset="0"/>
              <a:ea typeface="Arial" panose="020B0604020202020204" pitchFamily="34" charset="0"/>
            </a:endParaRPr>
          </a:p>
          <a:p>
            <a:r>
              <a:rPr lang="en-US" sz="2000" dirty="0" smtClean="0">
                <a:solidFill>
                  <a:srgbClr val="000000"/>
                </a:solidFill>
                <a:effectLst/>
                <a:latin typeface="Arial" panose="020B0604020202020204" pitchFamily="34" charset="0"/>
                <a:ea typeface="Arial" panose="020B0604020202020204" pitchFamily="34" charset="0"/>
              </a:rPr>
              <a:t> </a:t>
            </a:r>
          </a:p>
          <a:p>
            <a:pPr marL="342900" marR="0" lvl="0" indent="-342900">
              <a:spcBef>
                <a:spcPts val="0"/>
              </a:spcBef>
              <a:spcAft>
                <a:spcPts val="0"/>
              </a:spcAft>
              <a:buFont typeface="Symbol" panose="05050102010706020507" pitchFamily="18" charset="2"/>
              <a:buChar char=""/>
            </a:pPr>
            <a:r>
              <a:rPr lang="en-US" sz="2000" dirty="0" smtClean="0">
                <a:solidFill>
                  <a:srgbClr val="000000"/>
                </a:solidFill>
                <a:effectLst/>
                <a:latin typeface="Arial" panose="020B0604020202020204" pitchFamily="34" charset="0"/>
                <a:ea typeface="Arial" panose="020B0604020202020204" pitchFamily="34" charset="0"/>
              </a:rPr>
              <a:t>The identification of the Enduring Issue will be dependent on the documents provided, the context of those documents, and the perspective or lens the student uses to interpret those documents. This set of circumstances will affect how the Enduring Issue is defined. </a:t>
            </a:r>
            <a:r>
              <a:rPr lang="en-US" dirty="0" smtClean="0">
                <a:solidFill>
                  <a:srgbClr val="000000"/>
                </a:solidFill>
                <a:effectLst/>
                <a:latin typeface="MS Gothic" panose="020B0609070205080204" pitchFamily="49" charset="-128"/>
                <a:ea typeface="Arial" panose="020B0604020202020204" pitchFamily="34" charset="0"/>
                <a:cs typeface="MS Gothic" panose="020B0609070205080204" pitchFamily="49" charset="-128"/>
              </a:rPr>
              <a:t> </a:t>
            </a:r>
            <a:endParaRPr lang="en-US" sz="2400" dirty="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916479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5234" y="204951"/>
            <a:ext cx="10988566" cy="1986455"/>
          </a:xfrm>
        </p:spPr>
        <p:txBody>
          <a:bodyPr>
            <a:normAutofit fontScale="90000"/>
          </a:bodyPr>
          <a:lstStyle/>
          <a:p>
            <a:r>
              <a:rPr lang="en-US" sz="2700" b="1" dirty="0"/>
              <a:t>Task: Extended Essay</a:t>
            </a:r>
            <a:r>
              <a:rPr lang="en-US" sz="2700" dirty="0"/>
              <a:t/>
            </a:r>
            <a:br>
              <a:rPr lang="en-US" sz="2700" dirty="0"/>
            </a:br>
            <a:r>
              <a:rPr lang="en-US" sz="2700" dirty="0"/>
              <a:t>An enduring issue is an issue that exists across time. It is one that many societies have attempted to address with varying degrees of success.</a:t>
            </a:r>
            <a:r>
              <a:rPr lang="en-US" dirty="0"/>
              <a:t/>
            </a:r>
            <a:br>
              <a:rPr lang="en-US" dirty="0"/>
            </a:br>
            <a:r>
              <a:rPr lang="en-US" dirty="0"/>
              <a:t> </a:t>
            </a:r>
            <a:br>
              <a:rPr lang="en-US" dirty="0"/>
            </a:b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2898584"/>
              </p:ext>
            </p:extLst>
          </p:nvPr>
        </p:nvGraphicFramePr>
        <p:xfrm>
          <a:off x="442748" y="1373489"/>
          <a:ext cx="11749252" cy="5013434"/>
        </p:xfrm>
        <a:graphic>
          <a:graphicData uri="http://schemas.openxmlformats.org/drawingml/2006/table">
            <a:tbl>
              <a:tblPr firstRow="1" firstCol="1" bandRow="1">
                <a:tableStyleId>{5C22544A-7EE6-4342-B048-85BDC9FD1C3A}</a:tableStyleId>
              </a:tblPr>
              <a:tblGrid>
                <a:gridCol w="11749252">
                  <a:extLst>
                    <a:ext uri="{9D8B030D-6E8A-4147-A177-3AD203B41FA5}">
                      <a16:colId xmlns:a16="http://schemas.microsoft.com/office/drawing/2014/main" val="20000"/>
                    </a:ext>
                  </a:extLst>
                </a:gridCol>
              </a:tblGrid>
              <a:tr h="5013434">
                <a:tc>
                  <a:txBody>
                    <a:bodyPr/>
                    <a:lstStyle/>
                    <a:p>
                      <a:pPr marL="0" marR="0">
                        <a:lnSpc>
                          <a:spcPct val="115000"/>
                        </a:lnSpc>
                        <a:spcBef>
                          <a:spcPts val="0"/>
                        </a:spcBef>
                        <a:spcAft>
                          <a:spcPts val="0"/>
                        </a:spcAft>
                      </a:pPr>
                      <a:r>
                        <a:rPr lang="en-US" sz="3200" dirty="0">
                          <a:solidFill>
                            <a:schemeClr val="tx1"/>
                          </a:solidFill>
                          <a:effectLst/>
                        </a:rPr>
                        <a:t>In your essay:</a:t>
                      </a:r>
                    </a:p>
                    <a:p>
                      <a:pPr marL="342900" lvl="0" indent="-342900">
                        <a:buFont typeface="Arial" panose="020B0604020202020204" pitchFamily="34" charset="0"/>
                        <a:buChar char="●"/>
                      </a:pPr>
                      <a:r>
                        <a:rPr lang="en-US" sz="2400" u="none" strike="noStrike" dirty="0">
                          <a:solidFill>
                            <a:schemeClr val="tx1"/>
                          </a:solidFill>
                          <a:effectLst/>
                        </a:rPr>
                        <a:t>Identify and define an enduring issue raised by this set of documents.</a:t>
                      </a:r>
                    </a:p>
                    <a:p>
                      <a:pPr marL="342900" lvl="0" indent="-342900">
                        <a:buFont typeface="Arial" panose="020B0604020202020204" pitchFamily="34" charset="0"/>
                        <a:buChar char="●"/>
                      </a:pPr>
                      <a:r>
                        <a:rPr lang="en-US" sz="2400" u="none" strike="noStrike" dirty="0">
                          <a:solidFill>
                            <a:schemeClr val="tx1"/>
                          </a:solidFill>
                          <a:effectLst/>
                        </a:rPr>
                        <a:t>Using your knowledge of Social Studies and evidence from the documents, argue why the issue you selected is significant and how it has endured across time.</a:t>
                      </a:r>
                    </a:p>
                    <a:p>
                      <a:pPr marL="0" marR="0">
                        <a:lnSpc>
                          <a:spcPct val="115000"/>
                        </a:lnSpc>
                        <a:spcBef>
                          <a:spcPts val="0"/>
                        </a:spcBef>
                        <a:spcAft>
                          <a:spcPts val="0"/>
                        </a:spcAft>
                      </a:pPr>
                      <a:r>
                        <a:rPr lang="en-US" sz="1200" dirty="0">
                          <a:solidFill>
                            <a:schemeClr val="tx1"/>
                          </a:solidFill>
                          <a:effectLst/>
                        </a:rPr>
                        <a:t> </a:t>
                      </a:r>
                      <a:endParaRPr lang="en-US" sz="3200" dirty="0">
                        <a:solidFill>
                          <a:schemeClr val="tx1"/>
                        </a:solidFill>
                        <a:effectLst/>
                      </a:endParaRPr>
                    </a:p>
                    <a:p>
                      <a:pPr marL="0" marR="0">
                        <a:lnSpc>
                          <a:spcPct val="115000"/>
                        </a:lnSpc>
                        <a:spcBef>
                          <a:spcPts val="0"/>
                        </a:spcBef>
                        <a:spcAft>
                          <a:spcPts val="0"/>
                        </a:spcAft>
                      </a:pPr>
                      <a:r>
                        <a:rPr lang="en-US" sz="3200" dirty="0">
                          <a:solidFill>
                            <a:schemeClr val="tx1"/>
                          </a:solidFill>
                          <a:effectLst/>
                        </a:rPr>
                        <a:t>Be sure to:</a:t>
                      </a:r>
                    </a:p>
                    <a:p>
                      <a:pPr marL="342900" lvl="0" indent="-342900">
                        <a:buFont typeface="Arial" panose="020B0604020202020204" pitchFamily="34" charset="0"/>
                        <a:buChar char="●"/>
                      </a:pPr>
                      <a:r>
                        <a:rPr lang="en-US" sz="2400" u="none" strike="noStrike" dirty="0">
                          <a:solidFill>
                            <a:schemeClr val="tx1"/>
                          </a:solidFill>
                          <a:effectLst/>
                        </a:rPr>
                        <a:t>Identify the issue based on a historically accurate interpretation of three documents.</a:t>
                      </a:r>
                    </a:p>
                    <a:p>
                      <a:pPr marL="342900" lvl="0" indent="-342900">
                        <a:buFont typeface="Arial" panose="020B0604020202020204" pitchFamily="34" charset="0"/>
                        <a:buChar char="●"/>
                      </a:pPr>
                      <a:r>
                        <a:rPr lang="en-US" sz="2400" u="none" strike="noStrike" dirty="0">
                          <a:solidFill>
                            <a:schemeClr val="tx1"/>
                          </a:solidFill>
                          <a:effectLst/>
                        </a:rPr>
                        <a:t>Define the issue using evidence from </a:t>
                      </a:r>
                      <a:r>
                        <a:rPr lang="en-US" sz="2400" u="none" strike="noStrike" dirty="0" smtClean="0">
                          <a:solidFill>
                            <a:schemeClr val="tx1"/>
                          </a:solidFill>
                          <a:effectLst/>
                        </a:rPr>
                        <a:t>the </a:t>
                      </a:r>
                      <a:r>
                        <a:rPr lang="en-US" sz="2400" u="none" strike="noStrike" dirty="0" smtClean="0">
                          <a:solidFill>
                            <a:srgbClr val="FF0000"/>
                          </a:solidFill>
                          <a:effectLst/>
                        </a:rPr>
                        <a:t>THREE</a:t>
                      </a:r>
                      <a:r>
                        <a:rPr lang="en-US" sz="2400" u="none" strike="noStrike" dirty="0" smtClean="0">
                          <a:solidFill>
                            <a:schemeClr val="tx1"/>
                          </a:solidFill>
                          <a:effectLst/>
                        </a:rPr>
                        <a:t> </a:t>
                      </a:r>
                      <a:r>
                        <a:rPr lang="en-US" sz="2400" u="none" strike="noStrike" dirty="0">
                          <a:solidFill>
                            <a:schemeClr val="tx1"/>
                          </a:solidFill>
                          <a:effectLst/>
                        </a:rPr>
                        <a:t>documents.</a:t>
                      </a:r>
                    </a:p>
                    <a:p>
                      <a:pPr marL="342900" lvl="0" indent="-342900">
                        <a:buFont typeface="Arial" panose="020B0604020202020204" pitchFamily="34" charset="0"/>
                        <a:buChar char="●"/>
                      </a:pPr>
                      <a:r>
                        <a:rPr lang="en-US" sz="2400" u="none" strike="noStrike" dirty="0">
                          <a:solidFill>
                            <a:schemeClr val="tx1"/>
                          </a:solidFill>
                          <a:effectLst/>
                        </a:rPr>
                        <a:t>Argue that this is a significant issue that has endured by showing</a:t>
                      </a:r>
                    </a:p>
                    <a:p>
                      <a:pPr marL="742950" lvl="1" indent="-285750">
                        <a:buFont typeface="Arial" panose="020B0604020202020204" pitchFamily="34" charset="0"/>
                        <a:buChar char="○"/>
                      </a:pPr>
                      <a:r>
                        <a:rPr lang="en-US" sz="2400" u="none" strike="noStrike" dirty="0">
                          <a:solidFill>
                            <a:schemeClr val="tx1"/>
                          </a:solidFill>
                          <a:effectLst/>
                        </a:rPr>
                        <a:t>How the issue </a:t>
                      </a:r>
                      <a:r>
                        <a:rPr lang="en-US" sz="2400" u="none" strike="noStrike" dirty="0" smtClean="0">
                          <a:solidFill>
                            <a:schemeClr val="tx1"/>
                          </a:solidFill>
                          <a:effectLst/>
                        </a:rPr>
                        <a:t>has </a:t>
                      </a:r>
                      <a:r>
                        <a:rPr lang="en-US" sz="2400" u="none" strike="noStrike" dirty="0" smtClean="0">
                          <a:solidFill>
                            <a:srgbClr val="FF0000"/>
                          </a:solidFill>
                          <a:effectLst/>
                        </a:rPr>
                        <a:t>affected people or been affected </a:t>
                      </a:r>
                      <a:r>
                        <a:rPr lang="en-US" sz="2400" u="none" strike="noStrike" dirty="0">
                          <a:solidFill>
                            <a:srgbClr val="FF0000"/>
                          </a:solidFill>
                          <a:effectLst/>
                        </a:rPr>
                        <a:t>by </a:t>
                      </a:r>
                      <a:r>
                        <a:rPr lang="en-US" sz="2400" u="none" strike="noStrike" dirty="0" smtClean="0">
                          <a:solidFill>
                            <a:srgbClr val="FF0000"/>
                          </a:solidFill>
                          <a:effectLst/>
                        </a:rPr>
                        <a:t>people</a:t>
                      </a:r>
                      <a:endParaRPr lang="en-US" sz="2400" u="none" strike="noStrike" dirty="0">
                        <a:solidFill>
                          <a:srgbClr val="FF0000"/>
                        </a:solidFill>
                        <a:effectLst/>
                      </a:endParaRPr>
                    </a:p>
                    <a:p>
                      <a:pPr marL="742950" lvl="1" indent="-285750">
                        <a:buFont typeface="Arial" panose="020B0604020202020204" pitchFamily="34" charset="0"/>
                        <a:buChar char="○"/>
                      </a:pPr>
                      <a:r>
                        <a:rPr lang="en-US" sz="2400" u="none" strike="noStrike" dirty="0">
                          <a:solidFill>
                            <a:schemeClr val="tx1"/>
                          </a:solidFill>
                          <a:effectLst/>
                        </a:rPr>
                        <a:t>How the issue has </a:t>
                      </a:r>
                      <a:r>
                        <a:rPr lang="en-US" sz="2400" u="none" strike="noStrike" dirty="0">
                          <a:solidFill>
                            <a:srgbClr val="FF0000"/>
                          </a:solidFill>
                          <a:effectLst/>
                        </a:rPr>
                        <a:t>continued to be an issue or changed over time</a:t>
                      </a:r>
                    </a:p>
                    <a:p>
                      <a:pPr marL="342900" lvl="0" indent="-342900">
                        <a:buFont typeface="Arial" panose="020B0604020202020204" pitchFamily="34" charset="0"/>
                        <a:buChar char="●"/>
                      </a:pPr>
                      <a:r>
                        <a:rPr lang="en-US" sz="2400" u="none" strike="noStrike" dirty="0">
                          <a:solidFill>
                            <a:schemeClr val="tx1"/>
                          </a:solidFill>
                          <a:effectLst/>
                        </a:rPr>
                        <a:t>Include </a:t>
                      </a:r>
                      <a:r>
                        <a:rPr lang="en-US" sz="2400" u="none" strike="noStrike" dirty="0">
                          <a:solidFill>
                            <a:srgbClr val="FF0000"/>
                          </a:solidFill>
                          <a:effectLst/>
                        </a:rPr>
                        <a:t>OUTSIDE INFORMATION</a:t>
                      </a:r>
                      <a:r>
                        <a:rPr lang="en-US" sz="2400" u="none" strike="noStrike" dirty="0">
                          <a:solidFill>
                            <a:schemeClr val="tx1"/>
                          </a:solidFill>
                          <a:effectLst/>
                        </a:rPr>
                        <a:t> from your knowledge of social studies and evidence from the documents.</a:t>
                      </a:r>
                      <a:endParaRPr lang="en-US" sz="2400" u="none" strike="noStrike"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24126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512" y="0"/>
            <a:ext cx="11538408" cy="6976525"/>
          </a:xfrm>
          <a:prstGeom prst="rect">
            <a:avLst/>
          </a:prstGeom>
        </p:spPr>
        <p:txBody>
          <a:bodyPr wrap="square">
            <a:spAutoFit/>
          </a:bodyPr>
          <a:lstStyle/>
          <a:p>
            <a:pPr>
              <a:lnSpc>
                <a:spcPct val="115000"/>
              </a:lnSpc>
            </a:pPr>
            <a:r>
              <a:rPr lang="en-US" b="1" u="sng" dirty="0">
                <a:latin typeface="Arial" panose="020B0604020202020204" pitchFamily="34" charset="0"/>
                <a:ea typeface="Arial" panose="020B0604020202020204" pitchFamily="34" charset="0"/>
              </a:rPr>
              <a:t>STEP 1:</a:t>
            </a:r>
            <a:r>
              <a:rPr lang="en-US" b="1" dirty="0">
                <a:latin typeface="Arial" panose="020B0604020202020204" pitchFamily="34" charset="0"/>
                <a:ea typeface="Arial" panose="020B0604020202020204" pitchFamily="34" charset="0"/>
              </a:rPr>
              <a:t> Actively read the document </a:t>
            </a:r>
            <a:endParaRPr lang="en-US" dirty="0">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Arial" panose="020B0604020202020204" pitchFamily="34" charset="0"/>
                <a:ea typeface="Arial" panose="020B0604020202020204" pitchFamily="34" charset="0"/>
              </a:rPr>
              <a:t>Highlight/underline important information in the document; annotate</a:t>
            </a:r>
          </a:p>
          <a:p>
            <a:pPr marL="457200" marR="0">
              <a:lnSpc>
                <a:spcPct val="115000"/>
              </a:lnSpc>
              <a:spcBef>
                <a:spcPts val="0"/>
              </a:spcBef>
              <a:spcAft>
                <a:spcPts val="0"/>
              </a:spcAft>
            </a:pPr>
            <a:r>
              <a:rPr lang="en-US" b="1" dirty="0">
                <a:latin typeface="Arial" panose="020B0604020202020204" pitchFamily="34" charset="0"/>
                <a:ea typeface="Arial" panose="020B0604020202020204" pitchFamily="34" charset="0"/>
              </a:rPr>
              <a:t> </a:t>
            </a:r>
            <a:endParaRPr lang="en-US" dirty="0">
              <a:latin typeface="Arial" panose="020B0604020202020204" pitchFamily="34" charset="0"/>
              <a:ea typeface="Arial" panose="020B0604020202020204" pitchFamily="34" charset="0"/>
            </a:endParaRPr>
          </a:p>
          <a:p>
            <a:pPr>
              <a:lnSpc>
                <a:spcPct val="115000"/>
              </a:lnSpc>
            </a:pPr>
            <a:r>
              <a:rPr lang="en-US" b="1" u="sng" dirty="0">
                <a:latin typeface="Arial" panose="020B0604020202020204" pitchFamily="34" charset="0"/>
                <a:ea typeface="Arial" panose="020B0604020202020204" pitchFamily="34" charset="0"/>
              </a:rPr>
              <a:t>STEP 2: </a:t>
            </a:r>
            <a:r>
              <a:rPr lang="en-US" b="1" dirty="0">
                <a:latin typeface="Arial" panose="020B0604020202020204" pitchFamily="34" charset="0"/>
                <a:ea typeface="Arial" panose="020B0604020202020204" pitchFamily="34" charset="0"/>
              </a:rPr>
              <a:t>Identify the enduring issue the document best is associated (it can be more than 1). </a:t>
            </a:r>
            <a:endParaRPr lang="en-US" dirty="0">
              <a:latin typeface="Arial" panose="020B0604020202020204" pitchFamily="34" charset="0"/>
              <a:ea typeface="Arial" panose="020B0604020202020204" pitchFamily="34" charset="0"/>
            </a:endParaRPr>
          </a:p>
          <a:p>
            <a:pPr>
              <a:lnSpc>
                <a:spcPct val="115000"/>
              </a:lnSpc>
            </a:pPr>
            <a:r>
              <a:rPr lang="en-US" b="1" dirty="0">
                <a:solidFill>
                  <a:srgbClr val="FF0000"/>
                </a:solidFill>
                <a:latin typeface="Arial" panose="020B0604020202020204" pitchFamily="34" charset="0"/>
                <a:ea typeface="Arial" panose="020B0604020202020204" pitchFamily="34" charset="0"/>
              </a:rPr>
              <a:t> </a:t>
            </a:r>
            <a:endParaRPr lang="en-US" dirty="0">
              <a:latin typeface="Arial" panose="020B0604020202020204" pitchFamily="34" charset="0"/>
              <a:ea typeface="Arial" panose="020B0604020202020204" pitchFamily="34" charset="0"/>
            </a:endParaRPr>
          </a:p>
          <a:p>
            <a:pPr>
              <a:lnSpc>
                <a:spcPct val="115000"/>
              </a:lnSpc>
            </a:pPr>
            <a:r>
              <a:rPr lang="en-US" b="1" u="sng" dirty="0">
                <a:latin typeface="Arial" panose="020B0604020202020204" pitchFamily="34" charset="0"/>
                <a:ea typeface="Arial" panose="020B0604020202020204" pitchFamily="34" charset="0"/>
              </a:rPr>
              <a:t>POWER</a:t>
            </a:r>
            <a:r>
              <a:rPr lang="en-US" b="1" dirty="0">
                <a:latin typeface="Arial" panose="020B0604020202020204" pitchFamily="34" charset="0"/>
                <a:ea typeface="Arial" panose="020B0604020202020204" pitchFamily="34" charset="0"/>
              </a:rPr>
              <a:t> – unfair distribution of power (power isn’t equal amongst people in a society); relationship to ruler and those who are ruled are different</a:t>
            </a:r>
            <a:endParaRPr lang="en-US" dirty="0">
              <a:latin typeface="Arial" panose="020B0604020202020204" pitchFamily="34" charset="0"/>
              <a:ea typeface="Arial" panose="020B0604020202020204" pitchFamily="34" charset="0"/>
            </a:endParaRPr>
          </a:p>
          <a:p>
            <a:pPr marL="1143000" marR="0" lvl="2" indent="-228600">
              <a:lnSpc>
                <a:spcPct val="115000"/>
              </a:lnSpc>
              <a:spcBef>
                <a:spcPts val="0"/>
              </a:spcBef>
              <a:spcAft>
                <a:spcPts val="0"/>
              </a:spcAft>
              <a:buFont typeface="+mj-lt"/>
              <a:buAutoNum type="romanLcPeriod"/>
            </a:pPr>
            <a:r>
              <a:rPr lang="en-US" dirty="0">
                <a:latin typeface="Arial" panose="020B0604020202020204" pitchFamily="34" charset="0"/>
                <a:ea typeface="Arial" panose="020B0604020202020204" pitchFamily="34" charset="0"/>
              </a:rPr>
              <a:t>Power has its pros and cons. In certain societies, some lack access to power, or there is unfair distribution of power; in addition, social classes can play a role in power as well as people’s relationship to rulers. </a:t>
            </a:r>
          </a:p>
          <a:p>
            <a:pPr marL="742950" marR="0" lvl="1" indent="-285750">
              <a:lnSpc>
                <a:spcPct val="115000"/>
              </a:lnSpc>
              <a:spcBef>
                <a:spcPts val="0"/>
              </a:spcBef>
              <a:spcAft>
                <a:spcPts val="0"/>
              </a:spcAft>
              <a:buFont typeface="+mj-lt"/>
              <a:buAutoNum type="alphaLcPeriod"/>
            </a:pPr>
            <a:r>
              <a:rPr lang="en-US" b="1" u="sng" dirty="0">
                <a:latin typeface="Arial" panose="020B0604020202020204" pitchFamily="34" charset="0"/>
                <a:ea typeface="Arial" panose="020B0604020202020204" pitchFamily="34" charset="0"/>
              </a:rPr>
              <a:t>VIOLATION OF HUMAN RIGHTS/INEQUALITY-</a:t>
            </a:r>
            <a:r>
              <a:rPr lang="en-US" dirty="0">
                <a:latin typeface="Arial" panose="020B0604020202020204" pitchFamily="34" charset="0"/>
                <a:ea typeface="Arial" panose="020B0604020202020204" pitchFamily="34" charset="0"/>
              </a:rPr>
              <a:t> </a:t>
            </a:r>
            <a:r>
              <a:rPr lang="en-US" b="1" dirty="0">
                <a:latin typeface="Arial" panose="020B0604020202020204" pitchFamily="34" charset="0"/>
                <a:ea typeface="Arial" panose="020B0604020202020204" pitchFamily="34" charset="0"/>
              </a:rPr>
              <a:t>violation of basic rights and/or unfair treatment of people in a society</a:t>
            </a:r>
            <a:endParaRPr lang="en-US" dirty="0">
              <a:latin typeface="Arial" panose="020B0604020202020204" pitchFamily="34" charset="0"/>
              <a:ea typeface="Arial" panose="020B0604020202020204" pitchFamily="34" charset="0"/>
            </a:endParaRPr>
          </a:p>
          <a:p>
            <a:pPr marL="1143000" marR="0" lvl="2" indent="-228600">
              <a:lnSpc>
                <a:spcPct val="115000"/>
              </a:lnSpc>
              <a:spcBef>
                <a:spcPts val="0"/>
              </a:spcBef>
              <a:spcAft>
                <a:spcPts val="0"/>
              </a:spcAft>
              <a:buFont typeface="+mj-lt"/>
              <a:buAutoNum type="romanLcPeriod"/>
            </a:pPr>
            <a:r>
              <a:rPr lang="en-US" dirty="0">
                <a:latin typeface="Arial" panose="020B0604020202020204" pitchFamily="34" charset="0"/>
                <a:ea typeface="Arial" panose="020B0604020202020204" pitchFamily="34" charset="0"/>
              </a:rPr>
              <a:t>Human rights are rights inherent to all human beings, whatever our nationality, place of residence, sex, national or ethnic origin, color, religion, language, or any other status. We are all equally entitled to our human rights without discrimination; however, human rights can be limited by things such as social hierarchies, governments, belief systems, etc.</a:t>
            </a:r>
          </a:p>
          <a:p>
            <a:pPr>
              <a:lnSpc>
                <a:spcPct val="115000"/>
              </a:lnSpc>
            </a:pPr>
            <a:r>
              <a:rPr lang="en-US" b="1" dirty="0">
                <a:solidFill>
                  <a:srgbClr val="000000"/>
                </a:solidFill>
                <a:latin typeface="Arial" panose="020B0604020202020204" pitchFamily="34" charset="0"/>
                <a:ea typeface="Arial" panose="020B0604020202020204" pitchFamily="34" charset="0"/>
              </a:rPr>
              <a:t> </a:t>
            </a:r>
            <a:endParaRPr lang="en-US" dirty="0">
              <a:solidFill>
                <a:srgbClr val="000000"/>
              </a:solidFill>
              <a:latin typeface="Arial" panose="020B0604020202020204" pitchFamily="34" charset="0"/>
              <a:ea typeface="Arial" panose="020B0604020202020204" pitchFamily="34" charset="0"/>
            </a:endParaRPr>
          </a:p>
          <a:p>
            <a:pPr>
              <a:lnSpc>
                <a:spcPct val="115000"/>
              </a:lnSpc>
            </a:pPr>
            <a:r>
              <a:rPr lang="en-US" b="1" u="sng" dirty="0">
                <a:latin typeface="Arial" panose="020B0604020202020204" pitchFamily="34" charset="0"/>
                <a:ea typeface="Arial" panose="020B0604020202020204" pitchFamily="34" charset="0"/>
              </a:rPr>
              <a:t>STEP 3:</a:t>
            </a:r>
            <a:r>
              <a:rPr lang="en-US" b="1" dirty="0">
                <a:latin typeface="Arial" panose="020B0604020202020204" pitchFamily="34" charset="0"/>
                <a:ea typeface="Arial" panose="020B0604020202020204" pitchFamily="34" charset="0"/>
              </a:rPr>
              <a:t> QUICK OUTLINE OF OUTSIDE INFORMATION – </a:t>
            </a:r>
            <a:r>
              <a:rPr lang="en-US" dirty="0">
                <a:latin typeface="Arial" panose="020B0604020202020204" pitchFamily="34" charset="0"/>
                <a:ea typeface="Arial" panose="020B0604020202020204" pitchFamily="34" charset="0"/>
              </a:rPr>
              <a:t>context, background information, and vocabulary that is related to the documents and the enduring issue. Use your notes, handouts, and class discussions. </a:t>
            </a:r>
          </a:p>
          <a:p>
            <a:pPr>
              <a:lnSpc>
                <a:spcPct val="115000"/>
              </a:lnSpc>
            </a:pPr>
            <a:r>
              <a:rPr lang="en-US" b="1" dirty="0">
                <a:solidFill>
                  <a:srgbClr val="000000"/>
                </a:solidFill>
                <a:latin typeface="Arial" panose="020B0604020202020204" pitchFamily="34" charset="0"/>
                <a:ea typeface="Arial" panose="020B0604020202020204" pitchFamily="34" charset="0"/>
              </a:rPr>
              <a:t> </a:t>
            </a:r>
            <a:endParaRPr lang="en-US" dirty="0">
              <a:solidFill>
                <a:srgbClr val="000000"/>
              </a:solidFill>
              <a:latin typeface="Arial" panose="020B0604020202020204" pitchFamily="34" charset="0"/>
              <a:ea typeface="Arial" panose="020B0604020202020204" pitchFamily="34" charset="0"/>
            </a:endParaRPr>
          </a:p>
          <a:p>
            <a:pPr>
              <a:lnSpc>
                <a:spcPct val="115000"/>
              </a:lnSpc>
            </a:pPr>
            <a:r>
              <a:rPr lang="en-US" b="1" u="sng" dirty="0">
                <a:solidFill>
                  <a:srgbClr val="000000"/>
                </a:solidFill>
                <a:latin typeface="Arial" panose="020B0604020202020204" pitchFamily="34" charset="0"/>
                <a:ea typeface="Arial" panose="020B0604020202020204" pitchFamily="34" charset="0"/>
              </a:rPr>
              <a:t>STEP 4:</a:t>
            </a:r>
            <a:r>
              <a:rPr lang="en-US" b="1" dirty="0">
                <a:solidFill>
                  <a:srgbClr val="000000"/>
                </a:solidFill>
                <a:latin typeface="Arial" panose="020B0604020202020204" pitchFamily="34" charset="0"/>
                <a:ea typeface="Arial" panose="020B0604020202020204" pitchFamily="34" charset="0"/>
              </a:rPr>
              <a:t> Write essay (EXAM TO BE DONE IN CLASS)</a:t>
            </a:r>
            <a:endParaRPr lang="en-US" dirty="0">
              <a:solidFill>
                <a:srgbClr val="000000"/>
              </a:solidFill>
              <a:latin typeface="Arial" panose="020B0604020202020204" pitchFamily="34" charset="0"/>
              <a:ea typeface="Arial" panose="020B0604020202020204" pitchFamily="34" charset="0"/>
            </a:endParaRPr>
          </a:p>
          <a:p>
            <a:pPr>
              <a:lnSpc>
                <a:spcPct val="115000"/>
              </a:lnSpc>
            </a:pPr>
            <a:r>
              <a:rPr lang="en-US" sz="1100" b="1" dirty="0">
                <a:solidFill>
                  <a:srgbClr val="000000"/>
                </a:solidFill>
                <a:latin typeface="Arial" panose="020B0604020202020204" pitchFamily="34" charset="0"/>
                <a:ea typeface="Arial" panose="020B0604020202020204" pitchFamily="34" charset="0"/>
              </a:rPr>
              <a:t> </a:t>
            </a:r>
            <a:endParaRPr lang="en-US" sz="1100" dirty="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73126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9409223"/>
              </p:ext>
            </p:extLst>
          </p:nvPr>
        </p:nvGraphicFramePr>
        <p:xfrm>
          <a:off x="0" y="0"/>
          <a:ext cx="7136091" cy="6546813"/>
        </p:xfrm>
        <a:graphic>
          <a:graphicData uri="http://schemas.openxmlformats.org/drawingml/2006/table">
            <a:tbl>
              <a:tblPr bandRow="1">
                <a:tableStyleId>{5C22544A-7EE6-4342-B048-85BDC9FD1C3A}</a:tableStyleId>
              </a:tblPr>
              <a:tblGrid>
                <a:gridCol w="7136091">
                  <a:extLst>
                    <a:ext uri="{9D8B030D-6E8A-4147-A177-3AD203B41FA5}">
                      <a16:colId xmlns:a16="http://schemas.microsoft.com/office/drawing/2014/main" val="20000"/>
                    </a:ext>
                  </a:extLst>
                </a:gridCol>
              </a:tblGrid>
              <a:tr h="6546813">
                <a:tc>
                  <a:txBody>
                    <a:bodyPr/>
                    <a:lstStyle/>
                    <a:p>
                      <a:pPr marL="158115" marR="374015" indent="-6350">
                        <a:lnSpc>
                          <a:spcPct val="117000"/>
                        </a:lnSpc>
                        <a:spcBef>
                          <a:spcPts val="0"/>
                        </a:spcBef>
                        <a:spcAft>
                          <a:spcPts val="0"/>
                        </a:spcAft>
                      </a:pPr>
                      <a:r>
                        <a:rPr lang="en-US" sz="1600" u="sng" dirty="0">
                          <a:effectLst/>
                        </a:rPr>
                        <a:t>Hammurabi’s Code </a:t>
                      </a:r>
                      <a:endParaRPr lang="en-US" sz="1600" dirty="0">
                        <a:effectLst/>
                      </a:endParaRPr>
                    </a:p>
                    <a:p>
                      <a:pPr marL="0" marR="374015">
                        <a:lnSpc>
                          <a:spcPct val="117000"/>
                        </a:lnSpc>
                        <a:spcBef>
                          <a:spcPts val="0"/>
                        </a:spcBef>
                        <a:spcAft>
                          <a:spcPts val="0"/>
                        </a:spcAft>
                      </a:pPr>
                      <a:r>
                        <a:rPr lang="en-US" sz="1600" dirty="0">
                          <a:effectLst/>
                        </a:rPr>
                        <a:t>     (Vocabulary: irrigation- a way to water crops , shekels- money, currency in Sumer)</a:t>
                      </a:r>
                    </a:p>
                    <a:p>
                      <a:pPr marL="158115" marR="374015" indent="-6350">
                        <a:lnSpc>
                          <a:spcPct val="117000"/>
                        </a:lnSpc>
                        <a:spcBef>
                          <a:spcPts val="0"/>
                        </a:spcBef>
                        <a:spcAft>
                          <a:spcPts val="0"/>
                        </a:spcAft>
                      </a:pPr>
                      <a:r>
                        <a:rPr lang="en-US" sz="1600" u="sng" dirty="0">
                          <a:effectLst/>
                        </a:rPr>
                        <a:t>Family Laws</a:t>
                      </a:r>
                      <a:endParaRPr lang="en-US" sz="1600" dirty="0">
                        <a:effectLst/>
                      </a:endParaRPr>
                    </a:p>
                    <a:p>
                      <a:pPr marL="158115" marR="374015" indent="-6350">
                        <a:lnSpc>
                          <a:spcPct val="117000"/>
                        </a:lnSpc>
                        <a:spcBef>
                          <a:spcPts val="0"/>
                        </a:spcBef>
                        <a:spcAft>
                          <a:spcPts val="0"/>
                        </a:spcAft>
                      </a:pPr>
                      <a:r>
                        <a:rPr lang="en-US" sz="1600" dirty="0">
                          <a:effectLst/>
                        </a:rPr>
                        <a:t>Law 129: If a married lady is caught [in adultery] with another man, they shall bind them and cast them into the water.</a:t>
                      </a:r>
                    </a:p>
                    <a:p>
                      <a:pPr marL="146685" marR="0">
                        <a:lnSpc>
                          <a:spcPct val="115000"/>
                        </a:lnSpc>
                        <a:spcBef>
                          <a:spcPts val="0"/>
                        </a:spcBef>
                        <a:spcAft>
                          <a:spcPts val="0"/>
                        </a:spcAft>
                      </a:pPr>
                      <a:r>
                        <a:rPr lang="en-US" sz="1600" dirty="0">
                          <a:effectLst/>
                        </a:rPr>
                        <a:t>Law 195: If a son has struck his father, his hands shall be cut off</a:t>
                      </a:r>
                      <a:r>
                        <a:rPr lang="en-US" sz="1600" dirty="0" smtClean="0">
                          <a:effectLst/>
                        </a:rPr>
                        <a:t>.</a:t>
                      </a:r>
                      <a:endParaRPr lang="en-US" sz="1600" dirty="0">
                        <a:effectLst/>
                      </a:endParaRPr>
                    </a:p>
                    <a:p>
                      <a:pPr marL="146685" marR="0">
                        <a:lnSpc>
                          <a:spcPct val="115000"/>
                        </a:lnSpc>
                        <a:spcBef>
                          <a:spcPts val="0"/>
                        </a:spcBef>
                        <a:spcAft>
                          <a:spcPts val="0"/>
                        </a:spcAft>
                      </a:pPr>
                      <a:r>
                        <a:rPr lang="en-US" sz="1600" u="sng" dirty="0">
                          <a:effectLst/>
                        </a:rPr>
                        <a:t>Property Laws</a:t>
                      </a:r>
                      <a:endParaRPr lang="en-US" sz="1600" dirty="0">
                        <a:effectLst/>
                      </a:endParaRPr>
                    </a:p>
                    <a:p>
                      <a:pPr marL="136525" marR="200660">
                        <a:lnSpc>
                          <a:spcPct val="112000"/>
                        </a:lnSpc>
                        <a:spcBef>
                          <a:spcPts val="600"/>
                        </a:spcBef>
                        <a:spcAft>
                          <a:spcPts val="0"/>
                        </a:spcAft>
                      </a:pPr>
                      <a:r>
                        <a:rPr lang="en-US" sz="1600" dirty="0">
                          <a:effectLst/>
                        </a:rPr>
                        <a:t>Law 21: If a man has broken through the wall [to rob] a house, they shall put him to death and pierce him, or hang him in the hole in the wall, which he has made.</a:t>
                      </a:r>
                    </a:p>
                    <a:p>
                      <a:pPr marL="146685" marR="0">
                        <a:lnSpc>
                          <a:spcPct val="115000"/>
                        </a:lnSpc>
                        <a:spcBef>
                          <a:spcPts val="0"/>
                        </a:spcBef>
                        <a:spcAft>
                          <a:spcPts val="0"/>
                        </a:spcAft>
                      </a:pPr>
                      <a:r>
                        <a:rPr lang="en-US" sz="1600" dirty="0">
                          <a:effectLst/>
                        </a:rPr>
                        <a:t>Laws 53, 54: If a man has opened his trench for irrigation and the waters have flooded his neighbor' s field, the man must restore the crop he has caused to be lost. </a:t>
                      </a:r>
                    </a:p>
                    <a:p>
                      <a:pPr marL="146685" marR="0">
                        <a:lnSpc>
                          <a:spcPct val="115000"/>
                        </a:lnSpc>
                        <a:spcBef>
                          <a:spcPts val="0"/>
                        </a:spcBef>
                        <a:spcAft>
                          <a:spcPts val="0"/>
                        </a:spcAft>
                      </a:pPr>
                      <a:r>
                        <a:rPr lang="en-US" sz="1600" u="sng" dirty="0">
                          <a:effectLst/>
                        </a:rPr>
                        <a:t>Personal Injury Laws </a:t>
                      </a:r>
                      <a:endParaRPr lang="en-US" sz="1600" dirty="0">
                        <a:effectLst/>
                      </a:endParaRPr>
                    </a:p>
                    <a:p>
                      <a:pPr marL="162560" marR="228600">
                        <a:lnSpc>
                          <a:spcPct val="113000"/>
                        </a:lnSpc>
                        <a:spcBef>
                          <a:spcPts val="690"/>
                        </a:spcBef>
                        <a:spcAft>
                          <a:spcPts val="0"/>
                        </a:spcAft>
                      </a:pPr>
                      <a:r>
                        <a:rPr lang="en-US" sz="1600" dirty="0">
                          <a:effectLst/>
                        </a:rPr>
                        <a:t>Law 196: If a man has knocked out the eye of a free man, his eye shall be knocked out</a:t>
                      </a:r>
                      <a:r>
                        <a:rPr lang="en-US" sz="1600" dirty="0" smtClean="0">
                          <a:effectLst/>
                        </a:rPr>
                        <a:t>.</a:t>
                      </a:r>
                      <a:endParaRPr lang="en-US" sz="1600" dirty="0">
                        <a:effectLst/>
                      </a:endParaRPr>
                    </a:p>
                    <a:p>
                      <a:pPr marL="165100" marR="288925" indent="-3175">
                        <a:lnSpc>
                          <a:spcPct val="115000"/>
                        </a:lnSpc>
                        <a:spcBef>
                          <a:spcPts val="0"/>
                        </a:spcBef>
                        <a:spcAft>
                          <a:spcPts val="0"/>
                        </a:spcAft>
                      </a:pPr>
                      <a:r>
                        <a:rPr lang="en-US" sz="1600" dirty="0">
                          <a:effectLst/>
                        </a:rPr>
                        <a:t>Law 199: If he has knocked out the eye of a slave ... he shall pay half his value</a:t>
                      </a:r>
                      <a:r>
                        <a:rPr lang="en-US" sz="1600" dirty="0" smtClean="0">
                          <a:effectLst/>
                        </a:rPr>
                        <a:t>.</a:t>
                      </a:r>
                      <a:endParaRPr lang="en-US" sz="1600" dirty="0">
                        <a:effectLst/>
                      </a:endParaRPr>
                    </a:p>
                    <a:p>
                      <a:pPr marL="146685" marR="0">
                        <a:lnSpc>
                          <a:spcPct val="115000"/>
                        </a:lnSpc>
                        <a:spcBef>
                          <a:spcPts val="0"/>
                        </a:spcBef>
                        <a:spcAft>
                          <a:spcPts val="0"/>
                        </a:spcAft>
                      </a:pPr>
                      <a:r>
                        <a:rPr lang="en-US" sz="1600" dirty="0">
                          <a:effectLst/>
                        </a:rPr>
                        <a:t>Law 209: If a man strikes the daughter of a free man and causes her to lose her baby, he shall pay 10 shekels of silver.</a:t>
                      </a:r>
                    </a:p>
                    <a:p>
                      <a:pPr marL="146685" marR="0" algn="r">
                        <a:lnSpc>
                          <a:spcPct val="115000"/>
                        </a:lnSpc>
                        <a:spcBef>
                          <a:spcPts val="0"/>
                        </a:spcBef>
                        <a:spcAft>
                          <a:spcPts val="0"/>
                        </a:spcAft>
                      </a:pPr>
                      <a:r>
                        <a:rPr lang="en-US" sz="1400" dirty="0">
                          <a:effectLst/>
                        </a:rPr>
                        <a:t>Source: Excerpt from </a:t>
                      </a:r>
                      <a:r>
                        <a:rPr lang="en-US" sz="1200" dirty="0">
                          <a:effectLst/>
                        </a:rPr>
                        <a:t>Hammurabi’s </a:t>
                      </a:r>
                      <a:r>
                        <a:rPr lang="en-US" sz="1000" dirty="0">
                          <a:effectLst/>
                        </a:rPr>
                        <a:t>Code: BCE 1754 </a:t>
                      </a:r>
                      <a:endParaRPr lang="en-US" sz="1000" dirty="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0000"/>
                  </a:ext>
                </a:extLst>
              </a:tr>
            </a:tbl>
          </a:graphicData>
        </a:graphic>
      </p:graphicFrame>
      <p:sp>
        <p:nvSpPr>
          <p:cNvPr id="12" name="Rectangle 5"/>
          <p:cNvSpPr>
            <a:spLocks noChangeArrowheads="1"/>
          </p:cNvSpPr>
          <p:nvPr/>
        </p:nvSpPr>
        <p:spPr bwMode="auto">
          <a:xfrm>
            <a:off x="8000671" y="693683"/>
            <a:ext cx="3962402" cy="472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7"/>
          <p:cNvSpPr/>
          <p:nvPr/>
        </p:nvSpPr>
        <p:spPr>
          <a:xfrm>
            <a:off x="7305773" y="198760"/>
            <a:ext cx="4886227" cy="6748001"/>
          </a:xfrm>
          <a:prstGeom prst="rect">
            <a:avLst/>
          </a:prstGeom>
        </p:spPr>
        <p:txBody>
          <a:bodyPr wrap="square">
            <a:spAutoFit/>
          </a:bodyPr>
          <a:lstStyle/>
          <a:p>
            <a:r>
              <a:rPr lang="en-US" sz="1400" b="1" dirty="0"/>
              <a:t>The enduring issue this best associates with is</a:t>
            </a:r>
            <a:endParaRPr lang="en-US" sz="1400" dirty="0"/>
          </a:p>
          <a:p>
            <a:pPr marL="285750" lvl="0" indent="-285750">
              <a:buFont typeface="Wingdings" panose="05000000000000000000" pitchFamily="2" charset="2"/>
              <a:buChar char="q"/>
            </a:pPr>
            <a:r>
              <a:rPr lang="en-US" sz="1400" b="1" dirty="0" smtClean="0"/>
              <a:t>POWER</a:t>
            </a:r>
            <a:endParaRPr lang="en-US" sz="1400" dirty="0"/>
          </a:p>
          <a:p>
            <a:pPr marL="285750" lvl="0" indent="-285750">
              <a:buFont typeface="Wingdings" panose="05000000000000000000" pitchFamily="2" charset="2"/>
              <a:buChar char="q"/>
            </a:pPr>
            <a:r>
              <a:rPr lang="en-US" sz="1400" b="1" dirty="0" smtClean="0"/>
              <a:t>VIOLATION </a:t>
            </a:r>
            <a:r>
              <a:rPr lang="en-US" sz="1400" b="1" dirty="0"/>
              <a:t>OF HUMAN RIGHTS/INEQUALITY </a:t>
            </a:r>
            <a:endParaRPr lang="en-US" sz="1400" dirty="0"/>
          </a:p>
          <a:p>
            <a:r>
              <a:rPr lang="en-US" sz="1400" b="1" dirty="0"/>
              <a:t> </a:t>
            </a:r>
            <a:endParaRPr lang="en-US" sz="1400" dirty="0"/>
          </a:p>
          <a:p>
            <a:r>
              <a:rPr lang="en-US" sz="1400" b="1" dirty="0"/>
              <a:t>1. What historical context (WHO, WHAT, WHERE, WHEN) can you provide on the Code of Hammurabi that is associated with the enduring issue you chose? </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2. What OUTSIDE INFORMATION (information that connects to the document) do you know about the Code of Hammurabi?</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3. How did the Code of Hammurabi affect people, places, and societies (+/-)?</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 </a:t>
            </a:r>
            <a:endParaRPr lang="en-US" sz="1400" dirty="0"/>
          </a:p>
          <a:p>
            <a:r>
              <a:rPr lang="en-US" sz="1400" b="1" dirty="0"/>
              <a:t>4. How has the enduring issue of power/violation of human rights (inequality) change over time OR continued to be an issue?</a:t>
            </a:r>
            <a:endParaRPr lang="en-US" sz="1400" dirty="0"/>
          </a:p>
          <a:p>
            <a:r>
              <a:rPr lang="en-US" sz="1050" b="1" dirty="0"/>
              <a:t> </a:t>
            </a:r>
            <a:endParaRPr lang="en-US" sz="1050" dirty="0"/>
          </a:p>
          <a:p>
            <a:pPr lvl="0" eaLnBrk="0" fontAlgn="base" hangingPunct="0">
              <a:spcBef>
                <a:spcPct val="0"/>
              </a:spcBef>
              <a:spcAft>
                <a:spcPct val="0"/>
              </a:spcAft>
            </a:pPr>
            <a:endParaRPr lang="en-US" altLang="en-US" sz="1600" dirty="0">
              <a:latin typeface="Arial" panose="020B0604020202020204" pitchFamily="34" charset="0"/>
            </a:endParaRPr>
          </a:p>
        </p:txBody>
      </p:sp>
    </p:spTree>
    <p:extLst>
      <p:ext uri="{BB962C8B-B14F-4D97-AF65-F5344CB8AC3E}">
        <p14:creationId xmlns:p14="http://schemas.microsoft.com/office/powerpoint/2010/main" val="1951678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355312"/>
          </a:xfrm>
          <a:prstGeom prst="rect">
            <a:avLst/>
          </a:prstGeom>
        </p:spPr>
        <p:txBody>
          <a:bodyPr wrap="square">
            <a:spAutoFit/>
          </a:bodyPr>
          <a:lstStyle/>
          <a:p>
            <a:r>
              <a:rPr lang="en-US" b="1" dirty="0" smtClean="0"/>
              <a:t>1. The </a:t>
            </a:r>
            <a:r>
              <a:rPr lang="en-US" b="1" dirty="0"/>
              <a:t>enduring issue this best associates with is</a:t>
            </a:r>
            <a:endParaRPr lang="en-US" dirty="0"/>
          </a:p>
          <a:p>
            <a:pPr marL="285750" lvl="0" indent="-285750">
              <a:buFont typeface="Wingdings" panose="05000000000000000000" pitchFamily="2" charset="2"/>
              <a:buChar char="q"/>
            </a:pPr>
            <a:r>
              <a:rPr lang="en-US" b="1" dirty="0"/>
              <a:t>POWER</a:t>
            </a:r>
            <a:endParaRPr lang="en-US" dirty="0"/>
          </a:p>
          <a:p>
            <a:pPr marL="285750" lvl="0" indent="-285750">
              <a:buFont typeface="Wingdings" panose="05000000000000000000" pitchFamily="2" charset="2"/>
              <a:buChar char="q"/>
            </a:pPr>
            <a:r>
              <a:rPr lang="en-US" b="1" dirty="0"/>
              <a:t>VIOLATION OF HUMAN RIGHTS/INEQUALITY </a:t>
            </a:r>
            <a:endParaRPr lang="en-US" dirty="0"/>
          </a:p>
          <a:p>
            <a:r>
              <a:rPr lang="en-US" b="1" dirty="0"/>
              <a:t> </a:t>
            </a:r>
            <a:endParaRPr lang="en-US" dirty="0"/>
          </a:p>
          <a:p>
            <a:r>
              <a:rPr lang="en-US" b="1" dirty="0" smtClean="0"/>
              <a:t> </a:t>
            </a:r>
            <a:r>
              <a:rPr lang="en-US" b="1" dirty="0"/>
              <a:t> </a:t>
            </a:r>
            <a:endParaRPr lang="en-US" dirty="0"/>
          </a:p>
          <a:p>
            <a:r>
              <a:rPr lang="en-US" b="1" dirty="0"/>
              <a:t>2. What information/quotes from the document show this E.I.?</a:t>
            </a:r>
            <a:endParaRPr lang="en-US" dirty="0"/>
          </a:p>
          <a:p>
            <a:r>
              <a:rPr lang="en-US" b="1" dirty="0"/>
              <a:t> </a:t>
            </a:r>
            <a:endParaRPr lang="en-US" dirty="0"/>
          </a:p>
          <a:p>
            <a:endParaRPr lang="en-US" dirty="0"/>
          </a:p>
          <a:p>
            <a:r>
              <a:rPr lang="en-US" b="1" dirty="0"/>
              <a:t> </a:t>
            </a:r>
            <a:endParaRPr lang="en-US" dirty="0"/>
          </a:p>
          <a:p>
            <a:r>
              <a:rPr lang="en-US" b="1" dirty="0" smtClean="0"/>
              <a:t>3</a:t>
            </a:r>
            <a:r>
              <a:rPr lang="en-US" b="1" dirty="0"/>
              <a:t>.  What OUTSIDE INFORMATION (information that connects to the document) do you know about the Code of Hammurabi?</a:t>
            </a:r>
            <a:endParaRPr lang="en-US" dirty="0"/>
          </a:p>
          <a:p>
            <a:r>
              <a:rPr lang="en-US" b="1" dirty="0"/>
              <a:t> </a:t>
            </a:r>
            <a:endParaRPr lang="en-US" dirty="0"/>
          </a:p>
          <a:p>
            <a:r>
              <a:rPr lang="en-US" b="1" dirty="0"/>
              <a:t> </a:t>
            </a:r>
            <a:endParaRPr lang="en-US" dirty="0"/>
          </a:p>
          <a:p>
            <a:endParaRPr lang="en-US" dirty="0"/>
          </a:p>
          <a:p>
            <a:r>
              <a:rPr lang="en-US" b="1" dirty="0"/>
              <a:t>4. How did the Code of Hammurabi affect people, places, and societies (+/-)?</a:t>
            </a:r>
            <a:endParaRPr lang="en-US" dirty="0"/>
          </a:p>
          <a:p>
            <a:r>
              <a:rPr lang="en-US" b="1" dirty="0"/>
              <a:t> </a:t>
            </a:r>
            <a:endParaRPr lang="en-US" dirty="0"/>
          </a:p>
          <a:p>
            <a:endParaRPr lang="en-US" dirty="0"/>
          </a:p>
          <a:p>
            <a:r>
              <a:rPr lang="en-US" b="1" dirty="0"/>
              <a:t> </a:t>
            </a:r>
            <a:endParaRPr lang="en-US" dirty="0"/>
          </a:p>
          <a:p>
            <a:r>
              <a:rPr lang="en-US" b="1" dirty="0"/>
              <a:t>5.  How has this change over time OR continued to be an issue?</a:t>
            </a:r>
            <a:endParaRPr lang="en-US" dirty="0"/>
          </a:p>
          <a:p>
            <a:r>
              <a:rPr lang="en-US" b="1" dirty="0"/>
              <a:t> </a:t>
            </a:r>
            <a:endParaRPr lang="en-US" dirty="0"/>
          </a:p>
        </p:txBody>
      </p:sp>
    </p:spTree>
    <p:extLst>
      <p:ext uri="{BB962C8B-B14F-4D97-AF65-F5344CB8AC3E}">
        <p14:creationId xmlns:p14="http://schemas.microsoft.com/office/powerpoint/2010/main" val="43366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298" y="58847"/>
            <a:ext cx="11859208" cy="6355586"/>
          </a:xfrm>
          <a:prstGeom prst="rect">
            <a:avLst/>
          </a:prstGeom>
        </p:spPr>
        <p:txBody>
          <a:bodyPr wrap="square">
            <a:spAutoFit/>
          </a:bodyPr>
          <a:lstStyle/>
          <a:p>
            <a:r>
              <a:rPr lang="en-US" sz="1400" b="1" dirty="0"/>
              <a:t>1. The enduring issue this best associates with is</a:t>
            </a:r>
            <a:endParaRPr lang="en-US" sz="1400" dirty="0"/>
          </a:p>
          <a:p>
            <a:pPr marL="285750" lvl="0" indent="-285750" eaLnBrk="0" fontAlgn="base" hangingPunct="0">
              <a:spcBef>
                <a:spcPct val="0"/>
              </a:spcBef>
              <a:spcAft>
                <a:spcPct val="0"/>
              </a:spcAft>
              <a:buFont typeface="Wingdings" panose="05000000000000000000" pitchFamily="2" charset="2"/>
              <a:buChar char="ü"/>
            </a:pPr>
            <a:r>
              <a:rPr lang="en-US" altLang="en-US" sz="1400" b="1" dirty="0">
                <a:solidFill>
                  <a:srgbClr val="FF0000"/>
                </a:solidFill>
                <a:latin typeface="Arial" panose="020B0604020202020204" pitchFamily="34" charset="0"/>
                <a:ea typeface="Arial" panose="020B0604020202020204" pitchFamily="34" charset="0"/>
              </a:rPr>
              <a:t>POWER</a:t>
            </a:r>
            <a:endParaRPr lang="en-US" altLang="en-US" sz="2000" dirty="0">
              <a:solidFill>
                <a:srgbClr val="FF0000"/>
              </a:solidFill>
              <a:latin typeface="Arial" panose="020B0604020202020204" pitchFamily="34" charset="0"/>
            </a:endParaRPr>
          </a:p>
          <a:p>
            <a:pPr marL="285750" lvl="0" indent="-285750" eaLnBrk="0" fontAlgn="base" hangingPunct="0">
              <a:spcBef>
                <a:spcPct val="0"/>
              </a:spcBef>
              <a:spcAft>
                <a:spcPct val="0"/>
              </a:spcAft>
              <a:buFont typeface="Wingdings" panose="05000000000000000000" pitchFamily="2" charset="2"/>
              <a:buChar char="q"/>
            </a:pPr>
            <a:r>
              <a:rPr lang="en-US" altLang="en-US" sz="1400" b="1" dirty="0">
                <a:latin typeface="Arial" panose="020B0604020202020204" pitchFamily="34" charset="0"/>
                <a:ea typeface="Arial" panose="020B0604020202020204" pitchFamily="34" charset="0"/>
              </a:rPr>
              <a:t>VIOLATION OF HUMAN RIGHTS/INEQUALITY </a:t>
            </a:r>
            <a:r>
              <a:rPr lang="en-US" sz="1400" b="1" dirty="0"/>
              <a:t> </a:t>
            </a:r>
            <a:endParaRPr lang="en-US" sz="1400" dirty="0"/>
          </a:p>
          <a:p>
            <a:pPr lvl="0" eaLnBrk="0" fontAlgn="base" hangingPunct="0">
              <a:spcBef>
                <a:spcPct val="0"/>
              </a:spcBef>
              <a:spcAft>
                <a:spcPct val="0"/>
              </a:spcAft>
            </a:pPr>
            <a:endParaRPr lang="en-US" sz="700" dirty="0"/>
          </a:p>
          <a:p>
            <a:r>
              <a:rPr lang="en-US" sz="1400" b="1" dirty="0"/>
              <a:t>2. What information/quotes from the document show this E.I.?</a:t>
            </a:r>
            <a:endParaRPr lang="en-US" sz="1400" dirty="0"/>
          </a:p>
          <a:p>
            <a:pPr marL="285750" indent="-285750">
              <a:buFont typeface="Arial" panose="020B0604020202020204" pitchFamily="34" charset="0"/>
              <a:buChar char="•"/>
            </a:pPr>
            <a:r>
              <a:rPr lang="en-US" sz="1400" b="1" dirty="0"/>
              <a:t> </a:t>
            </a:r>
            <a:r>
              <a:rPr lang="en-US" sz="1400" b="1" dirty="0" smtClean="0">
                <a:solidFill>
                  <a:srgbClr val="FF0000"/>
                </a:solidFill>
              </a:rPr>
              <a:t>LAW 195 “if  SON HAS STUCK HIS FATHER, HIS HANDS SHALL BE CUT OFF</a:t>
            </a:r>
          </a:p>
          <a:p>
            <a:pPr marL="285750" indent="-285750">
              <a:buFont typeface="Arial" panose="020B0604020202020204" pitchFamily="34" charset="0"/>
              <a:buChar char="•"/>
            </a:pPr>
            <a:r>
              <a:rPr lang="en-US" sz="1400" b="1" dirty="0">
                <a:solidFill>
                  <a:srgbClr val="FF0000"/>
                </a:solidFill>
              </a:rPr>
              <a:t> </a:t>
            </a:r>
            <a:r>
              <a:rPr lang="en-US" sz="1400" b="1" dirty="0" smtClean="0">
                <a:solidFill>
                  <a:srgbClr val="FF0000"/>
                </a:solidFill>
              </a:rPr>
              <a:t>LAW 196 “if a man knocked out the eye of free man, his eye shall be knocked out”</a:t>
            </a:r>
          </a:p>
          <a:p>
            <a:pPr marL="285750" indent="-285750">
              <a:buFont typeface="Arial" panose="020B0604020202020204" pitchFamily="34" charset="0"/>
              <a:buChar char="•"/>
            </a:pPr>
            <a:r>
              <a:rPr lang="en-US" sz="1400" b="1" dirty="0" smtClean="0">
                <a:solidFill>
                  <a:srgbClr val="FF0000"/>
                </a:solidFill>
              </a:rPr>
              <a:t>Law 209: “If a man strikers the daughter of a free man and causes her to lose her baby, he shall pay 10 shekels of silver”</a:t>
            </a:r>
            <a:endParaRPr lang="en-US" sz="1400" dirty="0"/>
          </a:p>
          <a:p>
            <a:endParaRPr lang="en-US" sz="1400" dirty="0"/>
          </a:p>
          <a:p>
            <a:r>
              <a:rPr lang="en-US" sz="1400" b="1" dirty="0"/>
              <a:t> </a:t>
            </a:r>
            <a:r>
              <a:rPr lang="en-US" sz="1400" b="1" dirty="0" smtClean="0"/>
              <a:t>What </a:t>
            </a:r>
            <a:r>
              <a:rPr lang="en-US" sz="1400" b="1" dirty="0"/>
              <a:t>OUTSIDE INFORMATION (information that connects to the document) do you know about the Code of Hammurabi</a:t>
            </a:r>
            <a:r>
              <a:rPr lang="en-US" sz="1400" b="1" dirty="0" smtClean="0"/>
              <a:t>?</a:t>
            </a:r>
            <a:endParaRPr lang="en-US" sz="1400" dirty="0" smtClean="0"/>
          </a:p>
          <a:p>
            <a:pPr marL="285750" indent="-285750">
              <a:buFont typeface="Arial" panose="020B0604020202020204" pitchFamily="34" charset="0"/>
              <a:buChar char="•"/>
            </a:pPr>
            <a:r>
              <a:rPr lang="en-US" altLang="en-US" sz="1400" b="1" dirty="0" smtClean="0">
                <a:solidFill>
                  <a:srgbClr val="FF0000"/>
                </a:solidFill>
                <a:latin typeface="Arial" panose="020B0604020202020204" pitchFamily="34" charset="0"/>
                <a:ea typeface="Arial" panose="020B0604020202020204" pitchFamily="34" charset="0"/>
              </a:rPr>
              <a:t>Who- </a:t>
            </a:r>
            <a:r>
              <a:rPr lang="en-US" altLang="en-US" sz="1400" b="1" dirty="0">
                <a:solidFill>
                  <a:srgbClr val="FF0000"/>
                </a:solidFill>
                <a:latin typeface="Arial" panose="020B0604020202020204" pitchFamily="34" charset="0"/>
                <a:ea typeface="Arial" panose="020B0604020202020204" pitchFamily="34" charset="0"/>
              </a:rPr>
              <a:t>Hammurabi, king of Babylon</a:t>
            </a:r>
          </a:p>
          <a:p>
            <a:pPr marL="285750" indent="-285750" eaLnBrk="0" fontAlgn="base" hangingPunct="0">
              <a:spcBef>
                <a:spcPct val="0"/>
              </a:spcBef>
              <a:spcAft>
                <a:spcPct val="0"/>
              </a:spcAft>
              <a:buFont typeface="Arial" panose="020B0604020202020204" pitchFamily="34" charset="0"/>
              <a:buChar char="•"/>
            </a:pPr>
            <a:r>
              <a:rPr lang="en-US" altLang="en-US" sz="1400" b="1" dirty="0">
                <a:solidFill>
                  <a:srgbClr val="FF0000"/>
                </a:solidFill>
                <a:latin typeface="Arial" panose="020B0604020202020204" pitchFamily="34" charset="0"/>
                <a:ea typeface="Arial" panose="020B0604020202020204" pitchFamily="34" charset="0"/>
              </a:rPr>
              <a:t>What- wrote a code of laws – FIRST WRITTEN </a:t>
            </a:r>
            <a:r>
              <a:rPr lang="en-US" altLang="en-US" sz="1400" b="1" dirty="0" smtClean="0">
                <a:solidFill>
                  <a:srgbClr val="FF0000"/>
                </a:solidFill>
                <a:latin typeface="Arial" panose="020B0604020202020204" pitchFamily="34" charset="0"/>
                <a:ea typeface="Arial" panose="020B0604020202020204" pitchFamily="34" charset="0"/>
              </a:rPr>
              <a:t>LAWS (</a:t>
            </a:r>
            <a:r>
              <a:rPr lang="en-US" altLang="en-US" sz="1400" b="1" dirty="0" err="1">
                <a:solidFill>
                  <a:srgbClr val="FF0000"/>
                </a:solidFill>
                <a:latin typeface="Arial" panose="020B0604020202020204" pitchFamily="34" charset="0"/>
                <a:ea typeface="Arial" panose="020B0604020202020204" pitchFamily="34" charset="0"/>
              </a:rPr>
              <a:t>ppl</a:t>
            </a:r>
            <a:r>
              <a:rPr lang="en-US" altLang="en-US" sz="1400" b="1" dirty="0">
                <a:solidFill>
                  <a:srgbClr val="FF0000"/>
                </a:solidFill>
                <a:latin typeface="Arial" panose="020B0604020202020204" pitchFamily="34" charset="0"/>
                <a:ea typeface="Arial" panose="020B0604020202020204" pitchFamily="34" charset="0"/>
              </a:rPr>
              <a:t>. Will be aware of the laws b/c they are written </a:t>
            </a:r>
            <a:r>
              <a:rPr lang="en-US" altLang="en-US" sz="1400" b="1" dirty="0">
                <a:solidFill>
                  <a:srgbClr val="FF0000"/>
                </a:solidFill>
                <a:latin typeface="Arial" panose="020B0604020202020204" pitchFamily="34" charset="0"/>
                <a:ea typeface="Arial" panose="020B0604020202020204" pitchFamily="34" charset="0"/>
                <a:sym typeface="Wingdings" panose="05000000000000000000" pitchFamily="2" charset="2"/>
              </a:rPr>
              <a:t>can’t change the </a:t>
            </a:r>
            <a:r>
              <a:rPr lang="en-US" altLang="en-US" sz="1400" b="1" dirty="0" smtClean="0">
                <a:solidFill>
                  <a:srgbClr val="FF0000"/>
                </a:solidFill>
                <a:latin typeface="Arial" panose="020B0604020202020204" pitchFamily="34" charset="0"/>
                <a:ea typeface="Arial" panose="020B0604020202020204" pitchFamily="34" charset="0"/>
                <a:sym typeface="Wingdings" panose="05000000000000000000" pitchFamily="2" charset="2"/>
              </a:rPr>
              <a:t>law</a:t>
            </a:r>
            <a:r>
              <a:rPr lang="en-US" altLang="en-US" sz="1400" dirty="0" smtClean="0">
                <a:sym typeface="Wingdings" panose="05000000000000000000" pitchFamily="2" charset="2"/>
              </a:rPr>
              <a:t>)</a:t>
            </a:r>
            <a:endParaRPr lang="en-US" altLang="en-US" sz="1400" b="1" dirty="0">
              <a:solidFill>
                <a:srgbClr val="FF0000"/>
              </a:solidFill>
              <a:latin typeface="Arial" panose="020B0604020202020204" pitchFamily="34" charset="0"/>
              <a:ea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en-US" altLang="en-US" sz="1400" b="1" dirty="0">
                <a:solidFill>
                  <a:srgbClr val="FF0000"/>
                </a:solidFill>
                <a:latin typeface="Arial" panose="020B0604020202020204" pitchFamily="34" charset="0"/>
                <a:ea typeface="Arial" panose="020B0604020202020204" pitchFamily="34" charset="0"/>
              </a:rPr>
              <a:t>Where- Babylon, Mesopotamia Civilization</a:t>
            </a:r>
          </a:p>
          <a:p>
            <a:pPr marL="285750" lvl="0" indent="-285750" eaLnBrk="0" fontAlgn="base" hangingPunct="0">
              <a:spcBef>
                <a:spcPct val="0"/>
              </a:spcBef>
              <a:spcAft>
                <a:spcPct val="0"/>
              </a:spcAft>
              <a:buFont typeface="Arial" panose="020B0604020202020204" pitchFamily="34" charset="0"/>
              <a:buChar char="•"/>
            </a:pPr>
            <a:r>
              <a:rPr lang="en-US" altLang="en-US" sz="1400" b="1" dirty="0">
                <a:solidFill>
                  <a:srgbClr val="FF0000"/>
                </a:solidFill>
                <a:latin typeface="Arial" panose="020B0604020202020204" pitchFamily="34" charset="0"/>
                <a:ea typeface="Arial" panose="020B0604020202020204" pitchFamily="34" charset="0"/>
              </a:rPr>
              <a:t>When- 1772 </a:t>
            </a:r>
            <a:r>
              <a:rPr lang="en-US" altLang="en-US" sz="1400" b="1" dirty="0" smtClean="0">
                <a:solidFill>
                  <a:srgbClr val="FF0000"/>
                </a:solidFill>
                <a:latin typeface="Arial" panose="020B0604020202020204" pitchFamily="34" charset="0"/>
                <a:ea typeface="Arial" panose="020B0604020202020204" pitchFamily="34" charset="0"/>
              </a:rPr>
              <a:t>BCE</a:t>
            </a:r>
          </a:p>
          <a:p>
            <a:pPr marL="285750" lvl="0" indent="-285750" eaLnBrk="0" fontAlgn="base" hangingPunct="0">
              <a:spcBef>
                <a:spcPct val="0"/>
              </a:spcBef>
              <a:spcAft>
                <a:spcPct val="0"/>
              </a:spcAft>
              <a:buFont typeface="Arial" panose="020B0604020202020204" pitchFamily="34" charset="0"/>
              <a:buChar char="•"/>
            </a:pPr>
            <a:r>
              <a:rPr lang="en-US" altLang="en-US" sz="1400" b="1" dirty="0" smtClean="0">
                <a:solidFill>
                  <a:srgbClr val="FF0000"/>
                </a:solidFill>
                <a:latin typeface="Arial" panose="020B0604020202020204" pitchFamily="34" charset="0"/>
                <a:ea typeface="Arial" panose="020B0604020202020204" pitchFamily="34" charset="0"/>
              </a:rPr>
              <a:t>If a higher social class hits a man from a lower social class, they are only fined; they do not get hit back</a:t>
            </a:r>
          </a:p>
          <a:p>
            <a:pPr marL="285750" lvl="0" indent="-285750" eaLnBrk="0" fontAlgn="base" hangingPunct="0">
              <a:spcBef>
                <a:spcPct val="0"/>
              </a:spcBef>
              <a:spcAft>
                <a:spcPct val="0"/>
              </a:spcAft>
              <a:buFont typeface="Arial" panose="020B0604020202020204" pitchFamily="34" charset="0"/>
              <a:buChar char="•"/>
            </a:pPr>
            <a:r>
              <a:rPr lang="en-US" altLang="en-US" sz="1400" b="1" dirty="0" smtClean="0">
                <a:solidFill>
                  <a:srgbClr val="FF0000"/>
                </a:solidFill>
                <a:latin typeface="Arial" panose="020B0604020202020204" pitchFamily="34" charset="0"/>
                <a:ea typeface="Arial" panose="020B0604020202020204" pitchFamily="34" charset="0"/>
              </a:rPr>
              <a:t>Lower social class hits a higher social class = death </a:t>
            </a:r>
            <a:endParaRPr lang="en-US" altLang="en-US" sz="1400" b="1" dirty="0">
              <a:solidFill>
                <a:srgbClr val="FF0000"/>
              </a:solidFill>
              <a:latin typeface="Arial" panose="020B0604020202020204" pitchFamily="34" charset="0"/>
              <a:ea typeface="Arial" panose="020B0604020202020204" pitchFamily="34" charset="0"/>
            </a:endParaRPr>
          </a:p>
          <a:p>
            <a:endParaRPr lang="en-US" sz="1400" dirty="0"/>
          </a:p>
          <a:p>
            <a:r>
              <a:rPr lang="en-US" sz="1400" b="1" dirty="0"/>
              <a:t>4. How did the Code of Hammurabi affect people, places, and societies (+/-)?</a:t>
            </a:r>
            <a:endParaRPr lang="en-US" sz="1400" dirty="0"/>
          </a:p>
          <a:p>
            <a:pPr marL="285750" lvl="0" indent="-285750" eaLnBrk="0" fontAlgn="base" hangingPunct="0">
              <a:spcBef>
                <a:spcPct val="0"/>
              </a:spcBef>
              <a:spcAft>
                <a:spcPct val="0"/>
              </a:spcAft>
              <a:buFont typeface="Arial" panose="020B0604020202020204" pitchFamily="34" charset="0"/>
              <a:buChar char="•"/>
            </a:pPr>
            <a:r>
              <a:rPr lang="en-US" sz="1400" b="1" dirty="0" smtClean="0">
                <a:solidFill>
                  <a:srgbClr val="FF0000"/>
                </a:solidFill>
                <a:latin typeface="Arial" panose="020B0604020202020204" pitchFamily="34" charset="0"/>
              </a:rPr>
              <a:t>Although it kept peace due to harsh punishments, social classes were not treated equally.  There were superior and inferior relationships. </a:t>
            </a:r>
            <a:endParaRPr lang="en-US" sz="1400" dirty="0"/>
          </a:p>
          <a:p>
            <a:endParaRPr lang="en-US" sz="1400" dirty="0"/>
          </a:p>
          <a:p>
            <a:pPr marL="342900" indent="-342900">
              <a:buAutoNum type="arabicPeriod" startAt="5"/>
            </a:pPr>
            <a:r>
              <a:rPr lang="en-US" sz="1400" b="1" dirty="0" smtClean="0"/>
              <a:t>How </a:t>
            </a:r>
            <a:r>
              <a:rPr lang="en-US" sz="1400" b="1" dirty="0"/>
              <a:t>has this change over time OR continued to be an issue</a:t>
            </a:r>
            <a:r>
              <a:rPr lang="en-US" sz="1400" b="1" dirty="0" smtClean="0"/>
              <a:t>?</a:t>
            </a:r>
          </a:p>
          <a:p>
            <a:pPr marL="285750" lvl="0" indent="-285750" eaLnBrk="0" fontAlgn="base" hangingPunct="0">
              <a:spcBef>
                <a:spcPct val="0"/>
              </a:spcBef>
              <a:spcAft>
                <a:spcPct val="0"/>
              </a:spcAft>
              <a:buFont typeface="Arial" panose="020B0604020202020204" pitchFamily="34" charset="0"/>
              <a:buChar char="•"/>
            </a:pPr>
            <a:r>
              <a:rPr lang="en-US" altLang="en-US" sz="1400" b="1" dirty="0">
                <a:solidFill>
                  <a:srgbClr val="FF0000"/>
                </a:solidFill>
                <a:latin typeface="Arial" panose="020B0604020202020204" pitchFamily="34" charset="0"/>
                <a:ea typeface="Arial" panose="020B0604020202020204" pitchFamily="34" charset="0"/>
              </a:rPr>
              <a:t>There is a shift of power and who makes the </a:t>
            </a:r>
            <a:r>
              <a:rPr lang="en-US" altLang="en-US" sz="1400" b="1" dirty="0" smtClean="0">
                <a:solidFill>
                  <a:srgbClr val="FF0000"/>
                </a:solidFill>
                <a:latin typeface="Arial" panose="020B0604020202020204" pitchFamily="34" charset="0"/>
                <a:ea typeface="Arial" panose="020B0604020202020204" pitchFamily="34" charset="0"/>
              </a:rPr>
              <a:t>laws today- not just kings/ people have power too</a:t>
            </a:r>
          </a:p>
          <a:p>
            <a:pPr marL="285750" lvl="0" indent="-285750" eaLnBrk="0" fontAlgn="base" hangingPunct="0">
              <a:spcBef>
                <a:spcPct val="0"/>
              </a:spcBef>
              <a:spcAft>
                <a:spcPct val="0"/>
              </a:spcAft>
              <a:buFont typeface="Arial" panose="020B0604020202020204" pitchFamily="34" charset="0"/>
              <a:buChar char="•"/>
            </a:pPr>
            <a:r>
              <a:rPr lang="en-US" altLang="en-US" sz="1400" b="1" dirty="0" smtClean="0">
                <a:solidFill>
                  <a:srgbClr val="FF0000"/>
                </a:solidFill>
                <a:latin typeface="Arial" panose="020B0604020202020204" pitchFamily="34" charset="0"/>
                <a:ea typeface="Arial" panose="020B0604020202020204" pitchFamily="34" charset="0"/>
              </a:rPr>
              <a:t>Punishments are the same and are not determined by social class in most countries</a:t>
            </a:r>
            <a:endParaRPr lang="en-US" altLang="en-US" sz="1400" b="1" dirty="0">
              <a:solidFill>
                <a:srgbClr val="FF0000"/>
              </a:solidFill>
              <a:latin typeface="Arial" panose="020B0604020202020204" pitchFamily="34" charset="0"/>
              <a:ea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en-US" altLang="en-US" sz="1400" b="1" smtClean="0">
                <a:solidFill>
                  <a:srgbClr val="FF0000"/>
                </a:solidFill>
                <a:latin typeface="Arial" panose="020B0604020202020204" pitchFamily="34" charset="0"/>
                <a:ea typeface="Arial" panose="020B0604020202020204" pitchFamily="34" charset="0"/>
              </a:rPr>
              <a:t>Physical </a:t>
            </a:r>
            <a:r>
              <a:rPr lang="en-US" altLang="en-US" sz="1400" b="1" dirty="0">
                <a:solidFill>
                  <a:srgbClr val="FF0000"/>
                </a:solidFill>
                <a:latin typeface="Arial" panose="020B0604020202020204" pitchFamily="34" charset="0"/>
                <a:ea typeface="Arial" panose="020B0604020202020204" pitchFamily="34" charset="0"/>
              </a:rPr>
              <a:t>punishments (cutting off hand) for hitting someone does not </a:t>
            </a:r>
            <a:r>
              <a:rPr lang="en-US" altLang="en-US" sz="1400" b="1" dirty="0" smtClean="0">
                <a:solidFill>
                  <a:srgbClr val="FF0000"/>
                </a:solidFill>
                <a:latin typeface="Arial" panose="020B0604020202020204" pitchFamily="34" charset="0"/>
                <a:ea typeface="Arial" panose="020B0604020202020204" pitchFamily="34" charset="0"/>
              </a:rPr>
              <a:t>exist in most countries—assault charges for physical punishments (usually jail/prison time); however, some countries still have punishments that are physical</a:t>
            </a:r>
          </a:p>
          <a:p>
            <a:pPr marL="285750" lvl="0" indent="-285750" eaLnBrk="0" fontAlgn="base" hangingPunct="0">
              <a:spcBef>
                <a:spcPct val="0"/>
              </a:spcBef>
              <a:spcAft>
                <a:spcPct val="0"/>
              </a:spcAft>
              <a:buFont typeface="Arial" panose="020B0604020202020204" pitchFamily="34" charset="0"/>
              <a:buChar char="•"/>
            </a:pPr>
            <a:r>
              <a:rPr lang="en-US" altLang="en-US" sz="1400" b="1" dirty="0" smtClean="0">
                <a:solidFill>
                  <a:srgbClr val="FF0000"/>
                </a:solidFill>
                <a:latin typeface="Arial" panose="020B0604020202020204" pitchFamily="34" charset="0"/>
                <a:ea typeface="Arial" panose="020B0604020202020204" pitchFamily="34" charset="0"/>
              </a:rPr>
              <a:t>death </a:t>
            </a:r>
            <a:r>
              <a:rPr lang="en-US" altLang="en-US" sz="1400" b="1" dirty="0">
                <a:solidFill>
                  <a:srgbClr val="FF0000"/>
                </a:solidFill>
                <a:latin typeface="Arial" panose="020B0604020202020204" pitchFamily="34" charset="0"/>
                <a:ea typeface="Arial" panose="020B0604020202020204" pitchFamily="34" charset="0"/>
              </a:rPr>
              <a:t>penalty still exists, but varies throughout the country and parts of the world</a:t>
            </a:r>
          </a:p>
          <a:p>
            <a:pPr marL="342900" indent="-342900">
              <a:buAutoNum type="arabicPeriod" startAt="5"/>
            </a:pPr>
            <a:endParaRPr lang="en-US" dirty="0"/>
          </a:p>
          <a:p>
            <a:r>
              <a:rPr lang="en-US" b="1" dirty="0"/>
              <a:t> </a:t>
            </a:r>
            <a:endParaRPr lang="en-US" dirty="0"/>
          </a:p>
        </p:txBody>
      </p:sp>
    </p:spTree>
    <p:extLst>
      <p:ext uri="{BB962C8B-B14F-4D97-AF65-F5344CB8AC3E}">
        <p14:creationId xmlns:p14="http://schemas.microsoft.com/office/powerpoint/2010/main" val="91347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523" y="113198"/>
            <a:ext cx="10515600" cy="1325563"/>
          </a:xfrm>
        </p:spPr>
        <p:txBody>
          <a:bodyPr/>
          <a:lstStyle/>
          <a:p>
            <a:r>
              <a:rPr lang="en-US" dirty="0" smtClean="0">
                <a:solidFill>
                  <a:srgbClr val="FF0000"/>
                </a:solidFill>
              </a:rPr>
              <a:t>Self Reflection:</a:t>
            </a:r>
            <a:endParaRPr lang="en-US" dirty="0">
              <a:solidFill>
                <a:srgbClr val="FF0000"/>
              </a:solidFill>
            </a:endParaRPr>
          </a:p>
        </p:txBody>
      </p:sp>
      <p:sp>
        <p:nvSpPr>
          <p:cNvPr id="3" name="Content Placeholder 2"/>
          <p:cNvSpPr>
            <a:spLocks noGrp="1"/>
          </p:cNvSpPr>
          <p:nvPr>
            <p:ph idx="1"/>
          </p:nvPr>
        </p:nvSpPr>
        <p:spPr>
          <a:xfrm>
            <a:off x="847531" y="1166327"/>
            <a:ext cx="10515600" cy="5570375"/>
          </a:xfrm>
        </p:spPr>
        <p:txBody>
          <a:bodyPr/>
          <a:lstStyle/>
          <a:p>
            <a:pPr marL="0" indent="0">
              <a:buNone/>
            </a:pPr>
            <a:r>
              <a:rPr lang="en-US" i="1" dirty="0" smtClean="0"/>
              <a:t>After learning about how to organize and plan for an E.I. essay, I feel</a:t>
            </a:r>
          </a:p>
          <a:p>
            <a:pPr>
              <a:buFont typeface="Wingdings" panose="05000000000000000000" pitchFamily="2" charset="2"/>
              <a:buChar char="q"/>
            </a:pPr>
            <a:r>
              <a:rPr lang="en-US" dirty="0" smtClean="0">
                <a:solidFill>
                  <a:srgbClr val="FF0000"/>
                </a:solidFill>
              </a:rPr>
              <a:t>I GOT IT! </a:t>
            </a:r>
          </a:p>
          <a:p>
            <a:pPr>
              <a:buFont typeface="Wingdings" panose="05000000000000000000" pitchFamily="2" charset="2"/>
              <a:buChar char="q"/>
            </a:pPr>
            <a:r>
              <a:rPr lang="en-US" dirty="0" smtClean="0">
                <a:solidFill>
                  <a:srgbClr val="FF0000"/>
                </a:solidFill>
              </a:rPr>
              <a:t>So, so</a:t>
            </a:r>
          </a:p>
          <a:p>
            <a:pPr>
              <a:buFont typeface="Wingdings" panose="05000000000000000000" pitchFamily="2" charset="2"/>
              <a:buChar char="q"/>
            </a:pPr>
            <a:r>
              <a:rPr lang="en-US" dirty="0" smtClean="0">
                <a:solidFill>
                  <a:srgbClr val="FF0000"/>
                </a:solidFill>
              </a:rPr>
              <a:t>I still need help</a:t>
            </a:r>
          </a:p>
          <a:p>
            <a:pPr>
              <a:buFont typeface="Wingdings" panose="05000000000000000000" pitchFamily="2" charset="2"/>
              <a:buChar char="q"/>
            </a:pPr>
            <a:endParaRPr lang="en-US" dirty="0"/>
          </a:p>
          <a:p>
            <a:pPr marL="0" indent="0">
              <a:buNone/>
            </a:pPr>
            <a:r>
              <a:rPr lang="en-US" dirty="0" smtClean="0"/>
              <a:t>One/two questions I still have are…</a:t>
            </a:r>
            <a:endParaRPr lang="en-US" dirty="0"/>
          </a:p>
          <a:p>
            <a:pPr marL="0" indent="0">
              <a:buNone/>
            </a:pPr>
            <a:endParaRPr lang="en-US" dirty="0" smtClean="0"/>
          </a:p>
          <a:p>
            <a:pPr marL="0" indent="0">
              <a:buNone/>
            </a:pPr>
            <a:r>
              <a:rPr lang="en-US" dirty="0" smtClean="0"/>
              <a:t>The best way Mr. Smith &amp; Mrs. </a:t>
            </a:r>
            <a:r>
              <a:rPr lang="en-US" dirty="0" err="1" smtClean="0"/>
              <a:t>Sarno-Ullo</a:t>
            </a:r>
            <a:r>
              <a:rPr lang="en-US" dirty="0" smtClean="0"/>
              <a:t> can help me is…</a:t>
            </a:r>
            <a:endParaRPr lang="en-US" dirty="0"/>
          </a:p>
        </p:txBody>
      </p:sp>
    </p:spTree>
    <p:extLst>
      <p:ext uri="{BB962C8B-B14F-4D97-AF65-F5344CB8AC3E}">
        <p14:creationId xmlns:p14="http://schemas.microsoft.com/office/powerpoint/2010/main" val="3650947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213372"/>
          </a:xfrm>
        </p:spPr>
        <p:txBody>
          <a:bodyPr>
            <a:normAutofit fontScale="90000"/>
          </a:bodyPr>
          <a:lstStyle/>
          <a:p>
            <a:pPr algn="ctr"/>
            <a:r>
              <a:rPr lang="en-US" dirty="0" smtClean="0">
                <a:solidFill>
                  <a:srgbClr val="FF0000"/>
                </a:solidFill>
              </a:rPr>
              <a:t>Self Reflection Frequent Questions:</a:t>
            </a:r>
            <a:endParaRPr lang="en-US" dirty="0">
              <a:solidFill>
                <a:srgbClr val="FF0000"/>
              </a:solidFill>
            </a:endParaRPr>
          </a:p>
        </p:txBody>
      </p:sp>
      <p:sp>
        <p:nvSpPr>
          <p:cNvPr id="6" name="Content Placeholder 5"/>
          <p:cNvSpPr>
            <a:spLocks noGrp="1"/>
          </p:cNvSpPr>
          <p:nvPr>
            <p:ph sz="half" idx="2"/>
          </p:nvPr>
        </p:nvSpPr>
        <p:spPr>
          <a:xfrm>
            <a:off x="457200" y="746449"/>
            <a:ext cx="11420669" cy="5878285"/>
          </a:xfrm>
        </p:spPr>
        <p:txBody>
          <a:bodyPr>
            <a:noAutofit/>
          </a:bodyPr>
          <a:lstStyle/>
          <a:p>
            <a:r>
              <a:rPr lang="en-US" sz="2000" dirty="0">
                <a:solidFill>
                  <a:srgbClr val="FF0000"/>
                </a:solidFill>
              </a:rPr>
              <a:t>Can I use more than one enduring issue? </a:t>
            </a:r>
            <a:r>
              <a:rPr lang="en-US" sz="2000" dirty="0"/>
              <a:t>No, you must choose one.</a:t>
            </a:r>
          </a:p>
          <a:p>
            <a:r>
              <a:rPr lang="en-US" sz="2000" dirty="0">
                <a:solidFill>
                  <a:srgbClr val="FF0000"/>
                </a:solidFill>
              </a:rPr>
              <a:t>Why can’t I use more than one E.I.? </a:t>
            </a:r>
            <a:r>
              <a:rPr lang="en-US" sz="2000" dirty="0"/>
              <a:t>The state rubric for the regents states you must choose and define ONE common issue. </a:t>
            </a:r>
          </a:p>
          <a:p>
            <a:r>
              <a:rPr lang="en-US" sz="2000" dirty="0">
                <a:solidFill>
                  <a:srgbClr val="FF0000"/>
                </a:solidFill>
              </a:rPr>
              <a:t>What’s the difference between POWER and HUMAN RIGHTS? </a:t>
            </a:r>
          </a:p>
          <a:p>
            <a:pPr lvl="1"/>
            <a:r>
              <a:rPr lang="en-US" sz="1800" dirty="0"/>
              <a:t>Definitions are provided on the first page of your documents, but you just need to define these words to make it clear to the reader what it means.</a:t>
            </a:r>
            <a:br>
              <a:rPr lang="en-US" sz="1800" dirty="0"/>
            </a:br>
            <a:r>
              <a:rPr lang="en-US" sz="1800" dirty="0"/>
              <a:t>	</a:t>
            </a:r>
            <a:endParaRPr lang="en-US" sz="1800" dirty="0">
              <a:solidFill>
                <a:srgbClr val="FF0000"/>
              </a:solidFill>
            </a:endParaRPr>
          </a:p>
          <a:p>
            <a:r>
              <a:rPr lang="en-US" sz="2000" dirty="0" smtClean="0">
                <a:solidFill>
                  <a:srgbClr val="FF0000"/>
                </a:solidFill>
              </a:rPr>
              <a:t>How much should I write?</a:t>
            </a:r>
          </a:p>
          <a:p>
            <a:pPr lvl="1"/>
            <a:r>
              <a:rPr lang="en-US" sz="1800" dirty="0" smtClean="0"/>
              <a:t>5 paragraphs: Intro, 3 body paragraphs (one for each doc. chosen), conclusion</a:t>
            </a:r>
          </a:p>
          <a:p>
            <a:r>
              <a:rPr lang="en-US" sz="2000" dirty="0" smtClean="0">
                <a:solidFill>
                  <a:srgbClr val="FF0000"/>
                </a:solidFill>
              </a:rPr>
              <a:t>How many sentences should I write for each body paragraph?</a:t>
            </a:r>
          </a:p>
          <a:p>
            <a:pPr lvl="1"/>
            <a:r>
              <a:rPr lang="en-US" sz="1800" dirty="0" smtClean="0">
                <a:solidFill>
                  <a:srgbClr val="FF0000"/>
                </a:solidFill>
              </a:rPr>
              <a:t>10</a:t>
            </a:r>
            <a:r>
              <a:rPr lang="en-US" sz="1800" dirty="0" smtClean="0"/>
              <a:t> OR MORE</a:t>
            </a:r>
          </a:p>
          <a:p>
            <a:pPr lvl="2"/>
            <a:r>
              <a:rPr lang="en-US" sz="1400" dirty="0" smtClean="0">
                <a:solidFill>
                  <a:srgbClr val="FF0000"/>
                </a:solidFill>
              </a:rPr>
              <a:t>1</a:t>
            </a:r>
            <a:r>
              <a:rPr lang="en-US" sz="1400" dirty="0" smtClean="0"/>
              <a:t> topic sentence</a:t>
            </a:r>
          </a:p>
          <a:p>
            <a:pPr lvl="2"/>
            <a:r>
              <a:rPr lang="en-US" sz="1400" dirty="0">
                <a:solidFill>
                  <a:srgbClr val="FF0000"/>
                </a:solidFill>
              </a:rPr>
              <a:t>4</a:t>
            </a:r>
            <a:r>
              <a:rPr lang="en-US" sz="1400" dirty="0" smtClean="0">
                <a:solidFill>
                  <a:srgbClr val="FF0000"/>
                </a:solidFill>
              </a:rPr>
              <a:t>-6</a:t>
            </a:r>
            <a:r>
              <a:rPr lang="en-US" sz="1400" dirty="0" smtClean="0"/>
              <a:t> sentences of evidence from document with explanations in your own words</a:t>
            </a:r>
          </a:p>
          <a:p>
            <a:pPr lvl="2"/>
            <a:r>
              <a:rPr lang="en-US" sz="1400" dirty="0" smtClean="0">
                <a:solidFill>
                  <a:srgbClr val="FF0000"/>
                </a:solidFill>
              </a:rPr>
              <a:t>3 + </a:t>
            </a:r>
            <a:r>
              <a:rPr lang="en-US" sz="1400" dirty="0" smtClean="0"/>
              <a:t>for analysis</a:t>
            </a:r>
          </a:p>
          <a:p>
            <a:pPr lvl="2"/>
            <a:r>
              <a:rPr lang="en-US" sz="1400" dirty="0" smtClean="0">
                <a:solidFill>
                  <a:srgbClr val="FF0000"/>
                </a:solidFill>
              </a:rPr>
              <a:t>2 + </a:t>
            </a:r>
            <a:r>
              <a:rPr lang="en-US" sz="1400" dirty="0" smtClean="0"/>
              <a:t>for change over time or continue to be an issue</a:t>
            </a:r>
          </a:p>
          <a:p>
            <a:r>
              <a:rPr lang="en-US" sz="2000" dirty="0" smtClean="0">
                <a:solidFill>
                  <a:srgbClr val="FF0000"/>
                </a:solidFill>
              </a:rPr>
              <a:t>Can we say positive and negative?</a:t>
            </a:r>
          </a:p>
          <a:p>
            <a:pPr lvl="1"/>
            <a:r>
              <a:rPr lang="en-US" sz="1800" dirty="0" smtClean="0"/>
              <a:t>You can say positive for one document and negative for another, but you can’t say for one document that it’s positive and negative. </a:t>
            </a:r>
            <a:br>
              <a:rPr lang="en-US" sz="1800" dirty="0" smtClean="0"/>
            </a:br>
            <a:r>
              <a:rPr lang="en-US" sz="1800" dirty="0" smtClean="0"/>
              <a:t>	</a:t>
            </a:r>
            <a:endParaRPr lang="en-US" sz="1800" dirty="0">
              <a:solidFill>
                <a:srgbClr val="FF0000"/>
              </a:solidFill>
            </a:endParaRPr>
          </a:p>
        </p:txBody>
      </p:sp>
    </p:spTree>
    <p:extLst>
      <p:ext uri="{BB962C8B-B14F-4D97-AF65-F5344CB8AC3E}">
        <p14:creationId xmlns:p14="http://schemas.microsoft.com/office/powerpoint/2010/main" val="1455257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940</Words>
  <Application>Microsoft Office PowerPoint</Application>
  <PresentationFormat>Widescreen</PresentationFormat>
  <Paragraphs>248</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MS Gothic</vt:lpstr>
      <vt:lpstr>Arial</vt:lpstr>
      <vt:lpstr>Calibri</vt:lpstr>
      <vt:lpstr>Calibri Light</vt:lpstr>
      <vt:lpstr>Georgia</vt:lpstr>
      <vt:lpstr>Symbol</vt:lpstr>
      <vt:lpstr>Times New Roman</vt:lpstr>
      <vt:lpstr>Wingdings</vt:lpstr>
      <vt:lpstr>Office Theme</vt:lpstr>
      <vt:lpstr>Take a few minutes to gather the following:</vt:lpstr>
      <vt:lpstr>PowerPoint Presentation</vt:lpstr>
      <vt:lpstr>Task: Extended Essay An enduring issue is an issue that exists across time. It is one that many societies have attempted to address with varying degrees of success.   </vt:lpstr>
      <vt:lpstr>PowerPoint Presentation</vt:lpstr>
      <vt:lpstr>PowerPoint Presentation</vt:lpstr>
      <vt:lpstr>PowerPoint Presentation</vt:lpstr>
      <vt:lpstr>PowerPoint Presentation</vt:lpstr>
      <vt:lpstr>Self Reflection:</vt:lpstr>
      <vt:lpstr>Self Reflection Frequent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noelle sarno</cp:lastModifiedBy>
  <cp:revision>47</cp:revision>
  <dcterms:created xsi:type="dcterms:W3CDTF">2018-01-10T15:58:38Z</dcterms:created>
  <dcterms:modified xsi:type="dcterms:W3CDTF">2019-10-23T11:13:54Z</dcterms:modified>
</cp:coreProperties>
</file>