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1" r:id="rId6"/>
    <p:sldId id="260" r:id="rId7"/>
    <p:sldId id="264" r:id="rId8"/>
    <p:sldId id="262" r:id="rId9"/>
    <p:sldId id="265" r:id="rId10"/>
    <p:sldId id="266" r:id="rId11"/>
    <p:sldId id="269" r:id="rId12"/>
    <p:sldId id="268" r:id="rId13"/>
    <p:sldId id="276" r:id="rId14"/>
    <p:sldId id="267" r:id="rId15"/>
    <p:sldId id="270" r:id="rId16"/>
    <p:sldId id="271" r:id="rId17"/>
    <p:sldId id="273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90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8699-CCD3-4411-874B-3869BFD5D6C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CEBC-B133-499D-96FD-48A6BA13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8699-CCD3-4411-874B-3869BFD5D6C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CEBC-B133-499D-96FD-48A6BA13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4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8699-CCD3-4411-874B-3869BFD5D6C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CEBC-B133-499D-96FD-48A6BA13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2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8699-CCD3-4411-874B-3869BFD5D6C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CEBC-B133-499D-96FD-48A6BA13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8699-CCD3-4411-874B-3869BFD5D6C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CEBC-B133-499D-96FD-48A6BA13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1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8699-CCD3-4411-874B-3869BFD5D6C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CEBC-B133-499D-96FD-48A6BA13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8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8699-CCD3-4411-874B-3869BFD5D6C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CEBC-B133-499D-96FD-48A6BA13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3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8699-CCD3-4411-874B-3869BFD5D6C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CEBC-B133-499D-96FD-48A6BA13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8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8699-CCD3-4411-874B-3869BFD5D6C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CEBC-B133-499D-96FD-48A6BA13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5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8699-CCD3-4411-874B-3869BFD5D6C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CEBC-B133-499D-96FD-48A6BA13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8699-CCD3-4411-874B-3869BFD5D6C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CEBC-B133-499D-96FD-48A6BA13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7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8699-CCD3-4411-874B-3869BFD5D6C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1CEBC-B133-499D-96FD-48A6BA13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5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theguardian.com/science/2018/nov/26/worlds-first-gene-edited-babies-created-in-china-claims-scientis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Scientific Revolution</a:t>
            </a:r>
            <a:endParaRPr lang="en-US" dirty="0"/>
          </a:p>
        </p:txBody>
      </p:sp>
      <p:pic>
        <p:nvPicPr>
          <p:cNvPr id="1026" name="Picture 2" descr="Image result for scientific revolu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305844"/>
            <a:ext cx="4064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cientific r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939159"/>
            <a:ext cx="2857500" cy="21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cientific rev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001294"/>
            <a:ext cx="2572407" cy="250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cientific revolu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2" y="4356483"/>
            <a:ext cx="2581275" cy="215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2641" y="18288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Muslim Scholars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7320" y="2046341"/>
            <a:ext cx="4702597" cy="4638237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0801" y="1825624"/>
            <a:ext cx="4335516" cy="485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Major Figures of the Scientific Revolution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0833" y="1825625"/>
            <a:ext cx="1682526" cy="208422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Galileo </a:t>
            </a:r>
            <a:r>
              <a:rPr lang="en-US" dirty="0"/>
              <a:t>Invented the </a:t>
            </a:r>
            <a:r>
              <a:rPr lang="en-US" dirty="0" smtClean="0"/>
              <a:t>telescope</a:t>
            </a:r>
          </a:p>
          <a:p>
            <a:r>
              <a:rPr lang="en-US" dirty="0"/>
              <a:t>Sir Isaac </a:t>
            </a:r>
            <a:r>
              <a:rPr lang="en-US" dirty="0" smtClean="0"/>
              <a:t>Newton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Laws of Motion / </a:t>
            </a:r>
            <a:r>
              <a:rPr lang="en-US" dirty="0" smtClean="0"/>
              <a:t>Gravity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Sir Francis </a:t>
            </a:r>
            <a:r>
              <a:rPr lang="en-US" dirty="0" smtClean="0"/>
              <a:t>Bacon</a:t>
            </a:r>
          </a:p>
          <a:p>
            <a:pPr lvl="1"/>
            <a:r>
              <a:rPr lang="en-US" dirty="0" smtClean="0"/>
              <a:t>Scientific Method</a:t>
            </a:r>
          </a:p>
          <a:p>
            <a:pPr lvl="1"/>
            <a:endParaRPr lang="en-US" dirty="0"/>
          </a:p>
          <a:p>
            <a:r>
              <a:rPr lang="en-US" dirty="0" err="1" smtClean="0"/>
              <a:t>Johannas</a:t>
            </a:r>
            <a:r>
              <a:rPr lang="en-US" dirty="0" smtClean="0"/>
              <a:t> </a:t>
            </a:r>
            <a:r>
              <a:rPr lang="en-US" dirty="0" err="1" smtClean="0"/>
              <a:t>Keplaer</a:t>
            </a:r>
            <a:endParaRPr lang="en-US" dirty="0" smtClean="0"/>
          </a:p>
          <a:p>
            <a:pPr lvl="1"/>
            <a:r>
              <a:rPr lang="en-US" dirty="0" smtClean="0"/>
              <a:t>Laws of planetary motion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33" y="4138119"/>
            <a:ext cx="1460022" cy="2002221"/>
          </a:xfrm>
          <a:prstGeom prst="rect">
            <a:avLst/>
          </a:prstGeom>
        </p:spPr>
      </p:pic>
      <p:pic>
        <p:nvPicPr>
          <p:cNvPr id="1026" name="Picture 2" descr="Image result for bacon and eg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48" y="2859197"/>
            <a:ext cx="1222255" cy="118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196" y="1825625"/>
            <a:ext cx="1330728" cy="2284461"/>
          </a:xfrm>
          <a:prstGeom prst="rect">
            <a:avLst/>
          </a:prstGeom>
        </p:spPr>
      </p:pic>
      <p:pic>
        <p:nvPicPr>
          <p:cNvPr id="1028" name="Picture 4" descr="Image result for kepl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40" y="4369216"/>
            <a:ext cx="2933381" cy="15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5975" y="5225209"/>
            <a:ext cx="970137" cy="13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Historical Perspectives on the Challenges that Scientific Revolutionary Scientist Faced.</a:t>
            </a:r>
            <a:endParaRPr lang="en-US" dirty="0"/>
          </a:p>
        </p:txBody>
      </p:sp>
      <p:pic>
        <p:nvPicPr>
          <p:cNvPr id="5122" name="Picture 2" descr="Image result for scientific revolu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1" y="2002221"/>
            <a:ext cx="4509264" cy="46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cientific revolu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72" y="2136693"/>
            <a:ext cx="5666828" cy="41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Church respond to these</a:t>
            </a:r>
            <a:br>
              <a:rPr lang="en-US" dirty="0"/>
            </a:br>
            <a:r>
              <a:rPr lang="en-US" dirty="0"/>
              <a:t>scientific challenges?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2695" y="2333297"/>
            <a:ext cx="4547868" cy="346841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Church responded with fear to these new challenges.</a:t>
            </a:r>
          </a:p>
          <a:p>
            <a:endParaRPr lang="en-US" dirty="0"/>
          </a:p>
          <a:p>
            <a:r>
              <a:rPr lang="en-US" dirty="0" smtClean="0"/>
              <a:t>Scientist who criticized the Church were brought before the Inquisition (Church court )</a:t>
            </a:r>
          </a:p>
          <a:p>
            <a:pPr lvl="1"/>
            <a:r>
              <a:rPr lang="en-US" dirty="0" smtClean="0"/>
              <a:t>Charged with heresy </a:t>
            </a:r>
          </a:p>
          <a:p>
            <a:pPr lvl="1"/>
            <a:r>
              <a:rPr lang="en-US" dirty="0" smtClean="0"/>
              <a:t>Tortured /executed/ house arrest</a:t>
            </a:r>
          </a:p>
          <a:p>
            <a:pPr lvl="1"/>
            <a:r>
              <a:rPr lang="en-US" dirty="0" smtClean="0"/>
              <a:t>excommunicated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Power of the Catholic Church and sci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04497"/>
            <a:ext cx="10229193" cy="60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 of Scientific Revolution on Europe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Scientific Revolution had to enduring (lasting) effects:</a:t>
            </a:r>
          </a:p>
          <a:p>
            <a:endParaRPr lang="en-US" dirty="0"/>
          </a:p>
          <a:p>
            <a:r>
              <a:rPr lang="en-US" dirty="0" smtClean="0"/>
              <a:t>Changed the way people view science from negatively to positively</a:t>
            </a:r>
          </a:p>
          <a:p>
            <a:r>
              <a:rPr lang="en-US" dirty="0" smtClean="0"/>
              <a:t>Continued to weaken the power of the church.  </a:t>
            </a:r>
            <a:endParaRPr lang="en-US" dirty="0"/>
          </a:p>
        </p:txBody>
      </p:sp>
      <p:pic>
        <p:nvPicPr>
          <p:cNvPr id="8194" name="Picture 2" descr="Image result for scientist are look up to as go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3" y="1497069"/>
            <a:ext cx="3988676" cy="50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Creationism v. Evolution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35291" y="1653410"/>
            <a:ext cx="5157787" cy="823912"/>
          </a:xfrm>
        </p:spPr>
        <p:txBody>
          <a:bodyPr/>
          <a:lstStyle/>
          <a:p>
            <a:pPr algn="ctr"/>
            <a:r>
              <a:rPr lang="en-US" dirty="0" smtClean="0"/>
              <a:t>Adam &amp; Eve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712" y="2978973"/>
            <a:ext cx="5320491" cy="31733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Theory of Evolution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63406" y="3006726"/>
            <a:ext cx="4369880" cy="30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62545" cy="1325563"/>
          </a:xfrm>
        </p:spPr>
        <p:txBody>
          <a:bodyPr/>
          <a:lstStyle/>
          <a:p>
            <a:pPr algn="ctr"/>
            <a:r>
              <a:rPr lang="en-US" dirty="0" smtClean="0"/>
              <a:t>Cloning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8354" y="1954923"/>
            <a:ext cx="4028239" cy="3846787"/>
          </a:xfrm>
          <a:prstGeom prst="rect">
            <a:avLst/>
          </a:prstGeom>
        </p:spPr>
      </p:pic>
      <p:pic>
        <p:nvPicPr>
          <p:cNvPr id="4100" name="Picture 4" descr="Image result for clo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0" y="981240"/>
            <a:ext cx="3957145" cy="53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Stem Cell Research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240" y="1487438"/>
            <a:ext cx="2995172" cy="2731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336" y="1690688"/>
            <a:ext cx="3502829" cy="2324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701" y="3558160"/>
            <a:ext cx="2690578" cy="3061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943" y="4102368"/>
            <a:ext cx="3299766" cy="2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 Editing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43969"/>
            <a:ext cx="5181600" cy="2914650"/>
          </a:xfrm>
          <a:prstGeom prst="rect">
            <a:avLst/>
          </a:prstGeom>
        </p:spPr>
      </p:pic>
      <p:pic>
        <p:nvPicPr>
          <p:cNvPr id="5126" name="Picture 6" descr="Image result for gene edit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43969"/>
            <a:ext cx="4338145" cy="24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9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was the Scientific Revolution?</a:t>
            </a:r>
            <a:endParaRPr lang="en-US" dirty="0"/>
          </a:p>
        </p:txBody>
      </p:sp>
      <p:pic>
        <p:nvPicPr>
          <p:cNvPr id="1026" name="Picture 2" descr="Image result for church vs sci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317531"/>
            <a:ext cx="4316028" cy="30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Scientific Revolution was a time of intense debate between science and religion.</a:t>
            </a:r>
          </a:p>
          <a:p>
            <a:endParaRPr lang="en-US" dirty="0"/>
          </a:p>
          <a:p>
            <a:r>
              <a:rPr lang="en-US" dirty="0" smtClean="0"/>
              <a:t>Helped to develop:</a:t>
            </a:r>
          </a:p>
          <a:p>
            <a:pPr lvl="1"/>
            <a:r>
              <a:rPr lang="en-US" dirty="0" smtClean="0"/>
              <a:t>Modern scientific practices</a:t>
            </a:r>
          </a:p>
          <a:p>
            <a:pPr lvl="1"/>
            <a:r>
              <a:rPr lang="en-US" dirty="0" smtClean="0"/>
              <a:t>New scientific thought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3324" y="365125"/>
            <a:ext cx="7454461" cy="1325563"/>
          </a:xfrm>
        </p:spPr>
        <p:txBody>
          <a:bodyPr/>
          <a:lstStyle/>
          <a:p>
            <a:pPr algn="ctr"/>
            <a:r>
              <a:rPr lang="en-US" dirty="0" smtClean="0"/>
              <a:t>                         Gene Editing 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9152"/>
          </a:xfrm>
        </p:spPr>
        <p:txBody>
          <a:bodyPr>
            <a:normAutofit/>
          </a:bodyPr>
          <a:lstStyle/>
          <a:p>
            <a:r>
              <a:rPr lang="en-US" sz="1800" dirty="0"/>
              <a:t>The Chinese </a:t>
            </a:r>
            <a:r>
              <a:rPr lang="en-US" sz="1800" dirty="0" smtClean="0"/>
              <a:t>scientist, He </a:t>
            </a:r>
            <a:r>
              <a:rPr lang="en-US" sz="1800" dirty="0" err="1" smtClean="0"/>
              <a:t>Jiankui</a:t>
            </a:r>
            <a:r>
              <a:rPr lang="en-US" sz="1800" dirty="0" smtClean="0"/>
              <a:t> </a:t>
            </a:r>
            <a:r>
              <a:rPr lang="en-US" sz="1800" dirty="0"/>
              <a:t> </a:t>
            </a:r>
            <a:r>
              <a:rPr lang="en-US" sz="1800" dirty="0">
                <a:hlinkClick r:id="rId2"/>
              </a:rPr>
              <a:t>claims to </a:t>
            </a:r>
            <a:r>
              <a:rPr lang="en-US" sz="1800" dirty="0">
                <a:solidFill>
                  <a:srgbClr val="FF0000"/>
                </a:solidFill>
                <a:hlinkClick r:id="rId2"/>
              </a:rPr>
              <a:t>have </a:t>
            </a:r>
            <a:r>
              <a:rPr lang="en-US" sz="1800" dirty="0" smtClean="0">
                <a:solidFill>
                  <a:srgbClr val="FF0000"/>
                </a:solidFill>
                <a:hlinkClick r:id="rId2"/>
              </a:rPr>
              <a:t>altered (changed)  </a:t>
            </a:r>
            <a:r>
              <a:rPr lang="en-US" sz="1800" dirty="0">
                <a:solidFill>
                  <a:srgbClr val="FF0000"/>
                </a:solidFill>
                <a:hlinkClick r:id="rId2"/>
              </a:rPr>
              <a:t>the </a:t>
            </a:r>
            <a:r>
              <a:rPr lang="en-US" sz="1800" dirty="0">
                <a:hlinkClick r:id="rId2"/>
              </a:rPr>
              <a:t>DNA of twin girls before birth</a:t>
            </a:r>
            <a:r>
              <a:rPr lang="en-US" sz="1800" dirty="0"/>
              <a:t> – without going through the usual scientific channels – said he was proud of his work. </a:t>
            </a:r>
            <a:endParaRPr lang="en-US" dirty="0" smtClean="0"/>
          </a:p>
          <a:p>
            <a:r>
              <a:rPr lang="en-US" sz="1800" dirty="0"/>
              <a:t>The Nobel laureate David Baltimore, </a:t>
            </a:r>
            <a:r>
              <a:rPr lang="en-US" sz="1800" dirty="0" smtClean="0"/>
              <a:t> </a:t>
            </a:r>
            <a:r>
              <a:rPr lang="en-US" sz="1800" dirty="0"/>
              <a:t>who is professor emeritus of biology at the California Institute of Technology, called He’s work irresponsible</a:t>
            </a:r>
            <a:r>
              <a:rPr lang="en-US" sz="2100" dirty="0" smtClean="0"/>
              <a:t>.</a:t>
            </a:r>
          </a:p>
          <a:p>
            <a:r>
              <a:rPr lang="en-US" sz="1900" dirty="0"/>
              <a:t>“It is impossible to overstate how irresponsible, unethical and dangerous this is at the moment,” said Kathy </a:t>
            </a:r>
            <a:r>
              <a:rPr lang="en-US" sz="1900" dirty="0" err="1"/>
              <a:t>Niakan</a:t>
            </a:r>
            <a:r>
              <a:rPr lang="en-US" sz="1900" dirty="0"/>
              <a:t>, a scientist at the Francis Crick </a:t>
            </a:r>
            <a:endParaRPr lang="en-US" sz="1900" dirty="0" smtClean="0"/>
          </a:p>
          <a:p>
            <a:r>
              <a:rPr lang="en-US" sz="1800" dirty="0"/>
              <a:t>Matthew </a:t>
            </a:r>
            <a:r>
              <a:rPr lang="en-US" sz="1800" dirty="0" err="1"/>
              <a:t>Porteus</a:t>
            </a:r>
            <a:r>
              <a:rPr lang="en-US" sz="1800" dirty="0"/>
              <a:t>, professor of </a:t>
            </a:r>
            <a:r>
              <a:rPr lang="en-US" sz="1800" dirty="0" smtClean="0"/>
              <a:t>pediatrics </a:t>
            </a:r>
            <a:r>
              <a:rPr lang="en-US" sz="1800" dirty="0"/>
              <a:t>at Stanford University, said: “He’s already at risk of becoming a </a:t>
            </a:r>
            <a:r>
              <a:rPr lang="en-US" sz="1800" dirty="0" smtClean="0"/>
              <a:t>pariah (outcast) ” </a:t>
            </a:r>
            <a:endParaRPr lang="en-US" sz="1800" dirty="0"/>
          </a:p>
          <a:p>
            <a:r>
              <a:rPr lang="en-US" sz="2000" dirty="0"/>
              <a:t>In the UK and many other countries it is illegal to create genetically modified babies, and scientists in the field have reached a broad </a:t>
            </a:r>
            <a:r>
              <a:rPr lang="en-US" sz="2000" dirty="0" smtClean="0"/>
              <a:t>consensus (agreement)  </a:t>
            </a:r>
            <a:r>
              <a:rPr lang="en-US" sz="2000" dirty="0"/>
              <a:t>that it would be deeply </a:t>
            </a:r>
            <a:r>
              <a:rPr lang="en-US" sz="2000" dirty="0" smtClean="0"/>
              <a:t>unethical (wrong) </a:t>
            </a:r>
            <a:r>
              <a:rPr lang="en-US" sz="2000" dirty="0"/>
              <a:t>to try. Genome editing is not considered safe, and any genetic modifications – whether beneficial or unintentionally harmful – affect not only the child, but their children and future generations.</a:t>
            </a:r>
          </a:p>
          <a:p>
            <a:endParaRPr lang="en-US" sz="1900" dirty="0"/>
          </a:p>
          <a:p>
            <a:endParaRPr lang="en-US" sz="1900" dirty="0"/>
          </a:p>
          <a:p>
            <a:endParaRPr lang="en-US" dirty="0"/>
          </a:p>
        </p:txBody>
      </p:sp>
      <p:pic>
        <p:nvPicPr>
          <p:cNvPr id="8" name="Picture 7" descr="https://i.guim.co.uk/img/media/f78efa605bccfca4983297778f57fd3942ea376a/0_167_5000_3000/master/5000.jpg?width=460&amp;quality=85&amp;auto=format&amp;fit=max&amp;s=224814c90627ef0ab48c3a42d97122c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3" y="230188"/>
            <a:ext cx="2227536" cy="146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scientific revolu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90" y="662152"/>
            <a:ext cx="9039432" cy="592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scientific revolu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5" y="299545"/>
            <a:ext cx="9475076" cy="61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83" y="315311"/>
            <a:ext cx="8403021" cy="589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Europe life like prior to the Scientific Revolution?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Prior to the Scientific Revolution many Europeans were ignorant of basic earth science </a:t>
            </a:r>
          </a:p>
          <a:p>
            <a:pPr lvl="1"/>
            <a:r>
              <a:rPr lang="en-US" dirty="0" smtClean="0"/>
              <a:t>Little education</a:t>
            </a:r>
          </a:p>
          <a:p>
            <a:pPr lvl="1"/>
            <a:r>
              <a:rPr lang="en-US" dirty="0" smtClean="0"/>
              <a:t>Little Knowledge</a:t>
            </a:r>
          </a:p>
          <a:p>
            <a:endParaRPr lang="en-US" dirty="0"/>
          </a:p>
          <a:p>
            <a:r>
              <a:rPr lang="en-US" dirty="0" smtClean="0"/>
              <a:t>Knowledge that did exist was controlled by the R.C.C.</a:t>
            </a:r>
          </a:p>
        </p:txBody>
      </p:sp>
      <p:pic>
        <p:nvPicPr>
          <p:cNvPr id="5122" name="Picture 2" descr="Image result for medieval Pope holding the keys of knowled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6" y="2004438"/>
            <a:ext cx="3868092" cy="41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2073" y="464491"/>
            <a:ext cx="3045938" cy="207061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464491"/>
            <a:ext cx="5181600" cy="5712472"/>
          </a:xfrm>
        </p:spPr>
        <p:txBody>
          <a:bodyPr>
            <a:normAutofit/>
          </a:bodyPr>
          <a:lstStyle/>
          <a:p>
            <a:r>
              <a:rPr lang="en-US" sz="3200" dirty="0"/>
              <a:t>Most scientific </a:t>
            </a:r>
            <a:r>
              <a:rPr lang="en-US" sz="3200" dirty="0" smtClean="0"/>
              <a:t>teachings in </a:t>
            </a:r>
            <a:r>
              <a:rPr lang="en-US" sz="3200" dirty="0"/>
              <a:t>the Church </a:t>
            </a:r>
            <a:r>
              <a:rPr lang="en-US" sz="3200" dirty="0" smtClean="0"/>
              <a:t>were based </a:t>
            </a:r>
            <a:r>
              <a:rPr lang="en-US" sz="3200" dirty="0"/>
              <a:t>on Biblical </a:t>
            </a:r>
            <a:r>
              <a:rPr lang="en-US" sz="3200" dirty="0" smtClean="0"/>
              <a:t>theory &amp; </a:t>
            </a:r>
            <a:r>
              <a:rPr lang="en-US" sz="3200" dirty="0"/>
              <a:t>ancient Greek </a:t>
            </a:r>
            <a:r>
              <a:rPr lang="en-US" sz="3200" dirty="0" smtClean="0"/>
              <a:t>science.</a:t>
            </a:r>
          </a:p>
          <a:p>
            <a:endParaRPr lang="en-US" sz="3200" dirty="0"/>
          </a:p>
          <a:p>
            <a:r>
              <a:rPr lang="en-US" sz="3200" dirty="0"/>
              <a:t>Examples: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earth is the center </a:t>
            </a:r>
            <a:r>
              <a:rPr lang="en-US" sz="2800" dirty="0" smtClean="0"/>
              <a:t>of the </a:t>
            </a:r>
            <a:r>
              <a:rPr lang="en-US" sz="2800" dirty="0"/>
              <a:t>universe (</a:t>
            </a:r>
            <a:r>
              <a:rPr lang="en-US" sz="2800" dirty="0" smtClean="0"/>
              <a:t>geocentric theory</a:t>
            </a:r>
            <a:r>
              <a:rPr lang="en-US" sz="2800" dirty="0"/>
              <a:t>)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/>
              <a:t>Four major </a:t>
            </a:r>
            <a:r>
              <a:rPr lang="en-US" sz="2800" dirty="0" smtClean="0"/>
              <a:t>elements </a:t>
            </a:r>
          </a:p>
          <a:p>
            <a:pPr lvl="1"/>
            <a:r>
              <a:rPr lang="en-US" sz="2800" dirty="0" smtClean="0"/>
              <a:t> God </a:t>
            </a:r>
            <a:r>
              <a:rPr lang="en-US" sz="2800" dirty="0"/>
              <a:t>controls motion / </a:t>
            </a:r>
            <a:r>
              <a:rPr lang="en-US" sz="2800" dirty="0" smtClean="0"/>
              <a:t>laws of movement (gravity)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515" y="3065609"/>
            <a:ext cx="1665396" cy="1871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73" y="3822834"/>
            <a:ext cx="2983613" cy="22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Power of the Catholic Church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906251"/>
          </a:xfrm>
        </p:spPr>
        <p:txBody>
          <a:bodyPr>
            <a:normAutofit/>
          </a:bodyPr>
          <a:lstStyle/>
          <a:p>
            <a:r>
              <a:rPr lang="en-US" dirty="0" smtClean="0"/>
              <a:t>The Catholic Church served as the authority for politics and society.</a:t>
            </a:r>
            <a:endParaRPr lang="en-US" dirty="0"/>
          </a:p>
          <a:p>
            <a:r>
              <a:rPr lang="en-US" dirty="0" smtClean="0"/>
              <a:t>The R.C.C. viewed the Bible as the sole source of information.</a:t>
            </a:r>
            <a:endParaRPr lang="en-US" dirty="0"/>
          </a:p>
          <a:p>
            <a:r>
              <a:rPr lang="en-US" dirty="0" smtClean="0"/>
              <a:t>The R.C.C. viewed the new scientific research as a threat to their power.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285" y="1825624"/>
            <a:ext cx="3896218" cy="38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Revolution begins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Europeans </a:t>
            </a:r>
            <a:r>
              <a:rPr lang="en-US" dirty="0" smtClean="0"/>
              <a:t>were influenced </a:t>
            </a:r>
            <a:r>
              <a:rPr lang="en-US" dirty="0"/>
              <a:t>by </a:t>
            </a:r>
            <a:r>
              <a:rPr lang="en-US" dirty="0" smtClean="0"/>
              <a:t>Muslims and Renaissance scholars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Began to </a:t>
            </a:r>
            <a:r>
              <a:rPr lang="en-US" dirty="0" smtClean="0"/>
              <a:t>question Church authority</a:t>
            </a:r>
          </a:p>
          <a:p>
            <a:pPr lvl="1"/>
            <a:endParaRPr lang="en-US" dirty="0"/>
          </a:p>
          <a:p>
            <a:r>
              <a:rPr lang="en-US" dirty="0"/>
              <a:t>European </a:t>
            </a:r>
            <a:r>
              <a:rPr lang="en-US" dirty="0" smtClean="0"/>
              <a:t>discoveries outside </a:t>
            </a:r>
            <a:r>
              <a:rPr lang="en-US" dirty="0"/>
              <a:t>of Europe </a:t>
            </a:r>
            <a:r>
              <a:rPr lang="en-US" dirty="0" smtClean="0"/>
              <a:t> </a:t>
            </a:r>
            <a:r>
              <a:rPr lang="en-US" dirty="0"/>
              <a:t>also </a:t>
            </a:r>
            <a:r>
              <a:rPr lang="en-US" dirty="0" smtClean="0"/>
              <a:t>fueled scientific questions.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37886" y="365125"/>
            <a:ext cx="2057400" cy="2219325"/>
          </a:xfrm>
          <a:prstGeom prst="rect">
            <a:avLst/>
          </a:prstGeom>
        </p:spPr>
      </p:pic>
      <p:pic>
        <p:nvPicPr>
          <p:cNvPr id="1028" name="Picture 4" descr="Image result for age of exploration sh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3" y="2902773"/>
            <a:ext cx="4365587" cy="327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336</Words>
  <Application>Microsoft Office PowerPoint</Application>
  <PresentationFormat>Custom</PresentationFormat>
  <Paragraphs>66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Scientific Revolution</vt:lpstr>
      <vt:lpstr>What was the Scientific Revolution?</vt:lpstr>
      <vt:lpstr>PowerPoint Presentation</vt:lpstr>
      <vt:lpstr>PowerPoint Presentation</vt:lpstr>
      <vt:lpstr>PowerPoint Presentation</vt:lpstr>
      <vt:lpstr>What was Europe life like prior to the Scientific Revolution?</vt:lpstr>
      <vt:lpstr>PowerPoint Presentation</vt:lpstr>
      <vt:lpstr>The Power of the Catholic Church</vt:lpstr>
      <vt:lpstr>The Scientific Revolution begins </vt:lpstr>
      <vt:lpstr>Muslim Scholars</vt:lpstr>
      <vt:lpstr> Major Figures of the Scientific Revolution</vt:lpstr>
      <vt:lpstr>Historical Perspectives on the Challenges that Scientific Revolutionary Scientist Faced.</vt:lpstr>
      <vt:lpstr>How did the Church respond to these scientific challenges?</vt:lpstr>
      <vt:lpstr>PowerPoint Presentation</vt:lpstr>
      <vt:lpstr>Impact of Scientific Revolution on Europe</vt:lpstr>
      <vt:lpstr>Creationism v. Evolution</vt:lpstr>
      <vt:lpstr>Cloning </vt:lpstr>
      <vt:lpstr>Stem Cell Research</vt:lpstr>
      <vt:lpstr>Gene Editing</vt:lpstr>
      <vt:lpstr>                         Gene Editing     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2019-02-14T15:13:42Z</dcterms:created>
  <dcterms:modified xsi:type="dcterms:W3CDTF">2019-02-14T16:39:53Z</dcterms:modified>
</cp:coreProperties>
</file>