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0" r:id="rId3"/>
    <p:sldId id="261" r:id="rId4"/>
    <p:sldId id="262" r:id="rId5"/>
    <p:sldId id="263" r:id="rId6"/>
    <p:sldId id="264" r:id="rId7"/>
    <p:sldId id="257" r:id="rId8"/>
    <p:sldId id="266" r:id="rId9"/>
    <p:sldId id="271" r:id="rId10"/>
    <p:sldId id="265" r:id="rId11"/>
    <p:sldId id="268" r:id="rId12"/>
    <p:sldId id="269" r:id="rId13"/>
    <p:sldId id="267" r:id="rId14"/>
    <p:sldId id="280" r:id="rId15"/>
    <p:sldId id="272" r:id="rId16"/>
    <p:sldId id="279" r:id="rId17"/>
    <p:sldId id="273" r:id="rId18"/>
    <p:sldId id="276" r:id="rId19"/>
    <p:sldId id="274" r:id="rId20"/>
    <p:sldId id="281" r:id="rId21"/>
    <p:sldId id="277" r:id="rId22"/>
    <p:sldId id="270" r:id="rId23"/>
    <p:sldId id="282" r:id="rId24"/>
    <p:sldId id="258" r:id="rId25"/>
    <p:sldId id="259"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929" autoAdjust="0"/>
  </p:normalViewPr>
  <p:slideViewPr>
    <p:cSldViewPr>
      <p:cViewPr varScale="1">
        <p:scale>
          <a:sx n="113" d="100"/>
          <a:sy n="113" d="100"/>
        </p:scale>
        <p:origin x="-94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F31786-3754-44B8-A730-649FC9D66DF6}" type="datetimeFigureOut">
              <a:rPr lang="en-US" smtClean="0"/>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0A3131-E0CE-433D-85B0-A55BD7C15D68}" type="slidenum">
              <a:rPr lang="en-US" smtClean="0"/>
              <a:t>‹#›</a:t>
            </a:fld>
            <a:endParaRPr lang="en-US"/>
          </a:p>
        </p:txBody>
      </p:sp>
    </p:spTree>
    <p:extLst>
      <p:ext uri="{BB962C8B-B14F-4D97-AF65-F5344CB8AC3E}">
        <p14:creationId xmlns:p14="http://schemas.microsoft.com/office/powerpoint/2010/main" val="352575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0A3131-E0CE-433D-85B0-A55BD7C15D68}" type="slidenum">
              <a:rPr lang="en-US" smtClean="0"/>
              <a:t>5</a:t>
            </a:fld>
            <a:endParaRPr lang="en-US"/>
          </a:p>
        </p:txBody>
      </p:sp>
    </p:spTree>
    <p:extLst>
      <p:ext uri="{BB962C8B-B14F-4D97-AF65-F5344CB8AC3E}">
        <p14:creationId xmlns:p14="http://schemas.microsoft.com/office/powerpoint/2010/main" val="259636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0A3131-E0CE-433D-85B0-A55BD7C15D68}" type="slidenum">
              <a:rPr lang="en-US" smtClean="0"/>
              <a:t>16</a:t>
            </a:fld>
            <a:endParaRPr lang="en-US"/>
          </a:p>
        </p:txBody>
      </p:sp>
    </p:spTree>
    <p:extLst>
      <p:ext uri="{BB962C8B-B14F-4D97-AF65-F5344CB8AC3E}">
        <p14:creationId xmlns:p14="http://schemas.microsoft.com/office/powerpoint/2010/main" val="3241339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0A3131-E0CE-433D-85B0-A55BD7C15D68}" type="slidenum">
              <a:rPr lang="en-US" smtClean="0"/>
              <a:t>17</a:t>
            </a:fld>
            <a:endParaRPr lang="en-US"/>
          </a:p>
        </p:txBody>
      </p:sp>
    </p:spTree>
    <p:extLst>
      <p:ext uri="{BB962C8B-B14F-4D97-AF65-F5344CB8AC3E}">
        <p14:creationId xmlns:p14="http://schemas.microsoft.com/office/powerpoint/2010/main" val="324133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22998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28516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65433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C4F070-A261-430D-BEA8-5F82CA09D15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4177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C4F070-A261-430D-BEA8-5F82CA09D157}"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56919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4F070-A261-430D-BEA8-5F82CA09D157}"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5004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C4F070-A261-430D-BEA8-5F82CA09D157}"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8788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C4F070-A261-430D-BEA8-5F82CA09D157}"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52454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4F070-A261-430D-BEA8-5F82CA09D157}"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89670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4F070-A261-430D-BEA8-5F82CA09D157}"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335891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C4F070-A261-430D-BEA8-5F82CA09D157}"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2C03-FC31-499D-AFFC-227F5B35151A}" type="slidenum">
              <a:rPr lang="en-US" smtClean="0"/>
              <a:t>‹#›</a:t>
            </a:fld>
            <a:endParaRPr lang="en-US"/>
          </a:p>
        </p:txBody>
      </p:sp>
    </p:spTree>
    <p:extLst>
      <p:ext uri="{BB962C8B-B14F-4D97-AF65-F5344CB8AC3E}">
        <p14:creationId xmlns:p14="http://schemas.microsoft.com/office/powerpoint/2010/main" val="110924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4F070-A261-430D-BEA8-5F82CA09D157}" type="datetimeFigureOut">
              <a:rPr lang="en-US" smtClean="0"/>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32C03-FC31-499D-AFFC-227F5B35151A}" type="slidenum">
              <a:rPr lang="en-US" smtClean="0"/>
              <a:t>‹#›</a:t>
            </a:fld>
            <a:endParaRPr lang="en-US"/>
          </a:p>
        </p:txBody>
      </p:sp>
    </p:spTree>
    <p:extLst>
      <p:ext uri="{BB962C8B-B14F-4D97-AF65-F5344CB8AC3E}">
        <p14:creationId xmlns:p14="http://schemas.microsoft.com/office/powerpoint/2010/main" val="1571006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lstStyle/>
          <a:p>
            <a:r>
              <a:rPr lang="en-US" dirty="0" smtClean="0"/>
              <a:t>SEMESTER 1 PROJECT</a:t>
            </a:r>
            <a:br>
              <a:rPr lang="en-US" dirty="0" smtClean="0"/>
            </a:br>
            <a:r>
              <a:rPr lang="en-US" dirty="0" smtClean="0"/>
              <a:t>ANCIENT CIVILIZATIONS</a:t>
            </a:r>
            <a:endParaRPr lang="en-US" dirty="0"/>
          </a:p>
        </p:txBody>
      </p:sp>
      <p:sp>
        <p:nvSpPr>
          <p:cNvPr id="3" name="Subtitle 2"/>
          <p:cNvSpPr>
            <a:spLocks noGrp="1"/>
          </p:cNvSpPr>
          <p:nvPr>
            <p:ph type="subTitle" idx="1"/>
          </p:nvPr>
        </p:nvSpPr>
        <p:spPr>
          <a:xfrm>
            <a:off x="1143000" y="2590800"/>
            <a:ext cx="6400800" cy="2286000"/>
          </a:xfrm>
        </p:spPr>
        <p:txBody>
          <a:bodyPr>
            <a:noAutofit/>
          </a:bodyPr>
          <a:lstStyle/>
          <a:p>
            <a:r>
              <a:rPr lang="en-US" sz="4400" dirty="0" smtClean="0">
                <a:solidFill>
                  <a:schemeClr val="tx1"/>
                </a:solidFill>
              </a:rPr>
              <a:t>Ancient Greece</a:t>
            </a:r>
          </a:p>
          <a:p>
            <a:r>
              <a:rPr lang="en-US" sz="4400" dirty="0" smtClean="0">
                <a:solidFill>
                  <a:schemeClr val="tx1"/>
                </a:solidFill>
              </a:rPr>
              <a:t>Ancient Rome</a:t>
            </a:r>
          </a:p>
          <a:p>
            <a:r>
              <a:rPr lang="en-US" sz="4400" dirty="0" smtClean="0">
                <a:solidFill>
                  <a:schemeClr val="tx1"/>
                </a:solidFill>
              </a:rPr>
              <a:t>Ancient China</a:t>
            </a:r>
          </a:p>
        </p:txBody>
      </p:sp>
    </p:spTree>
    <p:extLst>
      <p:ext uri="{BB962C8B-B14F-4D97-AF65-F5344CB8AC3E}">
        <p14:creationId xmlns:p14="http://schemas.microsoft.com/office/powerpoint/2010/main" val="1850963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592"/>
            <a:ext cx="8229600" cy="792162"/>
          </a:xfrm>
        </p:spPr>
        <p:txBody>
          <a:bodyPr/>
          <a:lstStyle/>
          <a:p>
            <a:r>
              <a:rPr lang="en-US" dirty="0" smtClean="0">
                <a:solidFill>
                  <a:srgbClr val="FF0000"/>
                </a:solidFill>
              </a:rPr>
              <a:t>How to pass this project</a:t>
            </a:r>
            <a:endParaRPr lang="en-US" dirty="0">
              <a:solidFill>
                <a:srgbClr val="FF0000"/>
              </a:solidFill>
            </a:endParaRPr>
          </a:p>
        </p:txBody>
      </p:sp>
      <p:sp>
        <p:nvSpPr>
          <p:cNvPr id="3" name="Content Placeholder 2"/>
          <p:cNvSpPr>
            <a:spLocks noGrp="1"/>
          </p:cNvSpPr>
          <p:nvPr>
            <p:ph idx="1"/>
          </p:nvPr>
        </p:nvSpPr>
        <p:spPr>
          <a:xfrm>
            <a:off x="457200" y="838200"/>
            <a:ext cx="8382000" cy="5257800"/>
          </a:xfrm>
        </p:spPr>
        <p:txBody>
          <a:bodyPr>
            <a:noAutofit/>
          </a:bodyPr>
          <a:lstStyle/>
          <a:p>
            <a:r>
              <a:rPr lang="en-US" sz="2000" dirty="0" smtClean="0"/>
              <a:t>Come to class on time</a:t>
            </a:r>
          </a:p>
          <a:p>
            <a:r>
              <a:rPr lang="en-US" sz="2000" dirty="0" smtClean="0"/>
              <a:t>STAY ON TASK</a:t>
            </a:r>
          </a:p>
          <a:p>
            <a:pPr lvl="1"/>
            <a:r>
              <a:rPr lang="en-US" sz="2000" dirty="0" smtClean="0"/>
              <a:t>Complete the GOAL of the day—you can’t just do 1 activity each band.</a:t>
            </a:r>
          </a:p>
          <a:p>
            <a:r>
              <a:rPr lang="en-US" sz="2000" dirty="0" smtClean="0"/>
              <a:t>CHECK IN DAILY</a:t>
            </a:r>
          </a:p>
          <a:p>
            <a:pPr lvl="1"/>
            <a:r>
              <a:rPr lang="en-US" sz="2000" dirty="0" smtClean="0"/>
              <a:t>You must come see us everyday.</a:t>
            </a:r>
          </a:p>
          <a:p>
            <a:r>
              <a:rPr lang="en-US" sz="2000" dirty="0" smtClean="0"/>
              <a:t>Avoid distractions</a:t>
            </a:r>
          </a:p>
          <a:p>
            <a:pPr lvl="1"/>
            <a:r>
              <a:rPr lang="en-US" sz="2000" dirty="0" smtClean="0"/>
              <a:t>move your seat if you are distracted by a friend.</a:t>
            </a:r>
          </a:p>
          <a:p>
            <a:r>
              <a:rPr lang="en-US" sz="2000" dirty="0" smtClean="0"/>
              <a:t>Complete any assignments at home when assigned!</a:t>
            </a:r>
          </a:p>
          <a:p>
            <a:pPr lvl="1"/>
            <a:r>
              <a:rPr lang="en-US" sz="2000" dirty="0" smtClean="0"/>
              <a:t>We will providing </a:t>
            </a:r>
            <a:r>
              <a:rPr lang="en-US" sz="2000" dirty="0" err="1" smtClean="0"/>
              <a:t>hw</a:t>
            </a:r>
            <a:r>
              <a:rPr lang="en-US" sz="2000" dirty="0" smtClean="0"/>
              <a:t> grades.</a:t>
            </a:r>
          </a:p>
          <a:p>
            <a:r>
              <a:rPr lang="en-US" sz="2000" dirty="0" smtClean="0"/>
              <a:t>Come during an OPTA when you are falling behind.</a:t>
            </a:r>
          </a:p>
          <a:p>
            <a:pPr lvl="1"/>
            <a:r>
              <a:rPr lang="en-US" sz="2000" dirty="0" smtClean="0"/>
              <a:t>You will be notified if you aren’t completing enough.</a:t>
            </a:r>
          </a:p>
          <a:p>
            <a:r>
              <a:rPr lang="en-US" sz="2000" dirty="0" smtClean="0"/>
              <a:t>If you are absent, you need to make up the work—OPTA or at HOME.</a:t>
            </a:r>
          </a:p>
          <a:p>
            <a:r>
              <a:rPr lang="en-US" sz="2000" i="1" dirty="0" smtClean="0">
                <a:solidFill>
                  <a:srgbClr val="FF0000"/>
                </a:solidFill>
              </a:rPr>
              <a:t>ASK QUESTIONS WHEN YOU DON’T UNDERSTAND!</a:t>
            </a:r>
          </a:p>
          <a:p>
            <a:r>
              <a:rPr lang="en-US" sz="2000" i="1" dirty="0" smtClean="0">
                <a:solidFill>
                  <a:srgbClr val="FF0000"/>
                </a:solidFill>
              </a:rPr>
              <a:t>Coming in late or not meeting deadlines or completing </a:t>
            </a:r>
            <a:r>
              <a:rPr lang="en-US" sz="2000" i="1" dirty="0" err="1" smtClean="0">
                <a:solidFill>
                  <a:srgbClr val="FF0000"/>
                </a:solidFill>
              </a:rPr>
              <a:t>hw</a:t>
            </a:r>
            <a:r>
              <a:rPr lang="en-US" sz="2000" i="1" dirty="0" smtClean="0">
                <a:solidFill>
                  <a:srgbClr val="FF0000"/>
                </a:solidFill>
              </a:rPr>
              <a:t> will result in POINTS OFF YOUR PROJECT!</a:t>
            </a:r>
            <a:endParaRPr lang="en-US" sz="2000" i="1" dirty="0">
              <a:solidFill>
                <a:srgbClr val="FF0000"/>
              </a:solidFill>
            </a:endParaRPr>
          </a:p>
        </p:txBody>
      </p:sp>
    </p:spTree>
    <p:extLst>
      <p:ext uri="{BB962C8B-B14F-4D97-AF65-F5344CB8AC3E}">
        <p14:creationId xmlns:p14="http://schemas.microsoft.com/office/powerpoint/2010/main" val="1262380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782762"/>
          </a:xfrm>
        </p:spPr>
        <p:txBody>
          <a:bodyPr>
            <a:normAutofit/>
          </a:bodyPr>
          <a:lstStyle/>
          <a:p>
            <a:r>
              <a:rPr lang="en-US" dirty="0" smtClean="0">
                <a:solidFill>
                  <a:srgbClr val="FF0000"/>
                </a:solidFill>
              </a:rPr>
              <a:t>Volunteer Monitors</a:t>
            </a:r>
            <a:r>
              <a:rPr lang="en-US" dirty="0" smtClean="0"/>
              <a:t>—</a:t>
            </a:r>
            <a:r>
              <a:rPr lang="en-US" sz="4000" dirty="0" smtClean="0"/>
              <a:t>Extra Participation Points </a:t>
            </a:r>
            <a:endParaRPr lang="en-US" dirty="0"/>
          </a:p>
        </p:txBody>
      </p:sp>
      <p:sp>
        <p:nvSpPr>
          <p:cNvPr id="3" name="Content Placeholder 2"/>
          <p:cNvSpPr>
            <a:spLocks noGrp="1"/>
          </p:cNvSpPr>
          <p:nvPr>
            <p:ph idx="1"/>
          </p:nvPr>
        </p:nvSpPr>
        <p:spPr>
          <a:xfrm>
            <a:off x="457200" y="1981200"/>
            <a:ext cx="8229600" cy="4144963"/>
          </a:xfrm>
        </p:spPr>
        <p:txBody>
          <a:bodyPr>
            <a:normAutofit lnSpcReduction="10000"/>
          </a:bodyPr>
          <a:lstStyle/>
          <a:p>
            <a:r>
              <a:rPr lang="en-US" sz="2800" dirty="0" smtClean="0"/>
              <a:t>Part 1 folder organizer—towards the end of the band, you will be in charge of cleaning up the papers and fixing them neatly</a:t>
            </a:r>
          </a:p>
          <a:p>
            <a:r>
              <a:rPr lang="en-US" sz="2800" dirty="0" smtClean="0"/>
              <a:t>Portfolio monitor—make sure everyone takes their folder and puts in the bin at the end of the band</a:t>
            </a:r>
          </a:p>
          <a:p>
            <a:r>
              <a:rPr lang="en-US" sz="2800" dirty="0" smtClean="0"/>
              <a:t>Highlighter monitor—collect at the end of the band</a:t>
            </a:r>
          </a:p>
          <a:p>
            <a:r>
              <a:rPr lang="en-US" sz="2800" dirty="0" smtClean="0"/>
              <a:t>Computer monitor—last 5 minutes of the band, plug computers into appropriate outlets and keep them neat</a:t>
            </a:r>
            <a:endParaRPr lang="en-US" sz="2800" dirty="0"/>
          </a:p>
        </p:txBody>
      </p:sp>
    </p:spTree>
    <p:extLst>
      <p:ext uri="{BB962C8B-B14F-4D97-AF65-F5344CB8AC3E}">
        <p14:creationId xmlns:p14="http://schemas.microsoft.com/office/powerpoint/2010/main" val="247169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How to Access materials at home and/or videos</a:t>
            </a:r>
            <a:endParaRPr lang="en-US" dirty="0"/>
          </a:p>
        </p:txBody>
      </p:sp>
      <p:sp>
        <p:nvSpPr>
          <p:cNvPr id="4" name="Content Placeholder 3"/>
          <p:cNvSpPr>
            <a:spLocks noGrp="1"/>
          </p:cNvSpPr>
          <p:nvPr>
            <p:ph sz="half" idx="1"/>
          </p:nvPr>
        </p:nvSpPr>
        <p:spPr>
          <a:xfrm>
            <a:off x="457200" y="1600200"/>
            <a:ext cx="4038600" cy="4953000"/>
          </a:xfrm>
        </p:spPr>
        <p:txBody>
          <a:bodyPr>
            <a:normAutofit/>
          </a:bodyPr>
          <a:lstStyle/>
          <a:p>
            <a:r>
              <a:rPr lang="en-US" sz="3200" dirty="0" err="1" smtClean="0"/>
              <a:t>Brainpop</a:t>
            </a:r>
            <a:r>
              <a:rPr lang="en-US" sz="3200" dirty="0" smtClean="0"/>
              <a:t> Videos:</a:t>
            </a:r>
          </a:p>
          <a:p>
            <a:pPr lvl="1"/>
            <a:r>
              <a:rPr lang="en-US" sz="2800" dirty="0" smtClean="0"/>
              <a:t>Log on: brainpop.com</a:t>
            </a:r>
          </a:p>
          <a:p>
            <a:pPr lvl="1"/>
            <a:r>
              <a:rPr lang="en-US" sz="2800" dirty="0" smtClean="0"/>
              <a:t>Username: </a:t>
            </a:r>
            <a:r>
              <a:rPr lang="en-US" sz="2800" dirty="0" err="1" smtClean="0"/>
              <a:t>murrow</a:t>
            </a:r>
            <a:endParaRPr lang="en-US" sz="2800" dirty="0" smtClean="0"/>
          </a:p>
          <a:p>
            <a:pPr lvl="1"/>
            <a:r>
              <a:rPr lang="en-US" sz="2800" dirty="0" smtClean="0"/>
              <a:t>Password: murrow1</a:t>
            </a:r>
          </a:p>
          <a:p>
            <a:pPr lvl="1"/>
            <a:r>
              <a:rPr lang="en-US" sz="2800" dirty="0" smtClean="0"/>
              <a:t>In the search box, type the title of the video</a:t>
            </a:r>
          </a:p>
        </p:txBody>
      </p:sp>
      <p:sp>
        <p:nvSpPr>
          <p:cNvPr id="5" name="Content Placeholder 4"/>
          <p:cNvSpPr>
            <a:spLocks noGrp="1"/>
          </p:cNvSpPr>
          <p:nvPr>
            <p:ph sz="half" idx="2"/>
          </p:nvPr>
        </p:nvSpPr>
        <p:spPr>
          <a:xfrm>
            <a:off x="4598158" y="1143000"/>
            <a:ext cx="4317242" cy="5105400"/>
          </a:xfrm>
        </p:spPr>
        <p:txBody>
          <a:bodyPr>
            <a:noAutofit/>
          </a:bodyPr>
          <a:lstStyle/>
          <a:p>
            <a:r>
              <a:rPr lang="en-US" sz="3200" dirty="0" smtClean="0"/>
              <a:t>Worksheets &amp; YouTube Videos:</a:t>
            </a:r>
          </a:p>
          <a:p>
            <a:r>
              <a:rPr lang="en-US" sz="3200" dirty="0" smtClean="0">
                <a:solidFill>
                  <a:srgbClr val="FF0000"/>
                </a:solidFill>
              </a:rPr>
              <a:t>9thgradeglobal.weebly.com</a:t>
            </a:r>
          </a:p>
          <a:p>
            <a:pPr lvl="1"/>
            <a:r>
              <a:rPr lang="en-US" sz="2800" dirty="0" smtClean="0"/>
              <a:t>Semester 1 Project tab</a:t>
            </a:r>
          </a:p>
          <a:p>
            <a:pPr lvl="1"/>
            <a:r>
              <a:rPr lang="en-US" sz="2800" dirty="0" smtClean="0"/>
              <a:t>YouTube videos are there too</a:t>
            </a:r>
          </a:p>
          <a:p>
            <a:pPr lvl="1"/>
            <a:r>
              <a:rPr lang="en-US" sz="2800" dirty="0" smtClean="0"/>
              <a:t>If it is a not YouTube video, you need to go the worksheet and type in the URL</a:t>
            </a:r>
            <a:endParaRPr lang="en-US" sz="2800" dirty="0"/>
          </a:p>
        </p:txBody>
      </p:sp>
    </p:spTree>
    <p:extLst>
      <p:ext uri="{BB962C8B-B14F-4D97-AF65-F5344CB8AC3E}">
        <p14:creationId xmlns:p14="http://schemas.microsoft.com/office/powerpoint/2010/main" val="1449307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solidFill>
                  <a:srgbClr val="FF0000"/>
                </a:solidFill>
              </a:rPr>
              <a:t>TODAY’S GOAL</a:t>
            </a:r>
            <a:endParaRPr lang="en-US" dirty="0">
              <a:solidFill>
                <a:srgbClr val="FF0000"/>
              </a:solidFill>
            </a:endParaRPr>
          </a:p>
        </p:txBody>
      </p:sp>
      <p:sp>
        <p:nvSpPr>
          <p:cNvPr id="3" name="Content Placeholder 2"/>
          <p:cNvSpPr>
            <a:spLocks noGrp="1"/>
          </p:cNvSpPr>
          <p:nvPr>
            <p:ph idx="1"/>
          </p:nvPr>
        </p:nvSpPr>
        <p:spPr>
          <a:xfrm>
            <a:off x="457200" y="990600"/>
            <a:ext cx="8229600" cy="6019800"/>
          </a:xfrm>
        </p:spPr>
        <p:txBody>
          <a:bodyPr>
            <a:normAutofit/>
          </a:bodyPr>
          <a:lstStyle/>
          <a:p>
            <a:r>
              <a:rPr lang="en-US" dirty="0" smtClean="0"/>
              <a:t>BEGIN ANCIENT </a:t>
            </a:r>
            <a:r>
              <a:rPr lang="en-US" sz="4400" b="1" dirty="0" smtClean="0">
                <a:solidFill>
                  <a:srgbClr val="0070C0"/>
                </a:solidFill>
              </a:rPr>
              <a:t>GREECE PART A (BLUE FOLDERS)</a:t>
            </a:r>
          </a:p>
          <a:p>
            <a:r>
              <a:rPr lang="en-US" dirty="0" smtClean="0">
                <a:solidFill>
                  <a:srgbClr val="FF0000"/>
                </a:solidFill>
              </a:rPr>
              <a:t>COMPLETE </a:t>
            </a:r>
            <a:r>
              <a:rPr lang="en-US" smtClean="0">
                <a:solidFill>
                  <a:srgbClr val="FF0000"/>
                </a:solidFill>
              </a:rPr>
              <a:t>2 ACTIVITIES IN CLASS</a:t>
            </a:r>
            <a:endParaRPr lang="en-US" dirty="0" smtClean="0">
              <a:solidFill>
                <a:srgbClr val="FF0000"/>
              </a:solidFill>
            </a:endParaRPr>
          </a:p>
          <a:p>
            <a:r>
              <a:rPr lang="en-US" dirty="0" smtClean="0">
                <a:solidFill>
                  <a:srgbClr val="FF0000"/>
                </a:solidFill>
              </a:rPr>
              <a:t>COMPLETE 1 FOR HOMEWORK</a:t>
            </a:r>
          </a:p>
          <a:p>
            <a:r>
              <a:rPr lang="en-US" dirty="0" smtClean="0"/>
              <a:t>YOU MUST CHECK IN WITH US TODAY!</a:t>
            </a:r>
            <a:endParaRPr lang="en-US" dirty="0"/>
          </a:p>
          <a:p>
            <a:pPr marL="0" indent="0">
              <a:buNone/>
            </a:pPr>
            <a:r>
              <a:rPr lang="en-US" dirty="0" smtClean="0"/>
              <a:t>BRAIN POP ACCOUNT INFO:</a:t>
            </a:r>
          </a:p>
          <a:p>
            <a:pPr marL="0" indent="0">
              <a:buNone/>
            </a:pPr>
            <a:r>
              <a:rPr lang="en-US" dirty="0" smtClean="0"/>
              <a:t>USERNAME: </a:t>
            </a:r>
            <a:r>
              <a:rPr lang="en-US" dirty="0" err="1" smtClean="0">
                <a:solidFill>
                  <a:srgbClr val="FF0000"/>
                </a:solidFill>
              </a:rPr>
              <a:t>murrow</a:t>
            </a:r>
            <a:endParaRPr lang="en-US" dirty="0" smtClean="0">
              <a:solidFill>
                <a:srgbClr val="FF0000"/>
              </a:solidFill>
            </a:endParaRPr>
          </a:p>
          <a:p>
            <a:pPr marL="0" indent="0">
              <a:buNone/>
            </a:pPr>
            <a:r>
              <a:rPr lang="en-US" dirty="0" smtClean="0"/>
              <a:t>PASSWORD: </a:t>
            </a:r>
            <a:r>
              <a:rPr lang="en-US" dirty="0" smtClean="0">
                <a:solidFill>
                  <a:srgbClr val="FF0000"/>
                </a:solidFill>
              </a:rPr>
              <a:t>murrow1</a:t>
            </a:r>
          </a:p>
          <a:p>
            <a:r>
              <a:rPr lang="en-US" dirty="0" smtClean="0"/>
              <a:t>Class website: </a:t>
            </a:r>
            <a:r>
              <a:rPr lang="en-US" dirty="0" smtClean="0">
                <a:solidFill>
                  <a:srgbClr val="FF0000"/>
                </a:solidFill>
              </a:rPr>
              <a:t>9thgradeglobal.weebly.com</a:t>
            </a:r>
          </a:p>
          <a:p>
            <a:endParaRPr lang="en-US" dirty="0"/>
          </a:p>
        </p:txBody>
      </p:sp>
    </p:spTree>
    <p:extLst>
      <p:ext uri="{BB962C8B-B14F-4D97-AF65-F5344CB8AC3E}">
        <p14:creationId xmlns:p14="http://schemas.microsoft.com/office/powerpoint/2010/main" val="3586882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rPr>
              <a:t>DO NOW!</a:t>
            </a:r>
            <a:endParaRPr lang="en-US" sz="4800" dirty="0">
              <a:solidFill>
                <a:srgbClr val="FF0000"/>
              </a:solidFill>
            </a:endParaRPr>
          </a:p>
        </p:txBody>
      </p:sp>
      <p:sp>
        <p:nvSpPr>
          <p:cNvPr id="3" name="Content Placeholder 2"/>
          <p:cNvSpPr>
            <a:spLocks noGrp="1"/>
          </p:cNvSpPr>
          <p:nvPr>
            <p:ph idx="1"/>
          </p:nvPr>
        </p:nvSpPr>
        <p:spPr/>
        <p:txBody>
          <a:bodyPr/>
          <a:lstStyle/>
          <a:p>
            <a:pPr marL="0" indent="0" algn="ctr">
              <a:buNone/>
            </a:pPr>
            <a:r>
              <a:rPr lang="en-US" sz="4800" dirty="0">
                <a:solidFill>
                  <a:srgbClr val="FF0000"/>
                </a:solidFill>
              </a:rPr>
              <a:t>Organize your Greece sheets in order as outlined on your point sheet; staple together</a:t>
            </a:r>
            <a:r>
              <a:rPr lang="en-US" sz="4800" dirty="0" smtClean="0">
                <a:solidFill>
                  <a:srgbClr val="FF0000"/>
                </a:solidFill>
              </a:rPr>
              <a:t>.</a:t>
            </a:r>
          </a:p>
          <a:p>
            <a:pPr marL="0" indent="0" algn="ctr">
              <a:buNone/>
            </a:pPr>
            <a:r>
              <a:rPr lang="en-US" sz="4800" dirty="0" smtClean="0">
                <a:solidFill>
                  <a:srgbClr val="FF0000"/>
                </a:solidFill>
              </a:rPr>
              <a:t>Put your point sheet on the top.</a:t>
            </a:r>
            <a:endParaRPr lang="en-US" sz="4800" dirty="0">
              <a:solidFill>
                <a:srgbClr val="FF0000"/>
              </a:solidFill>
            </a:endParaRPr>
          </a:p>
          <a:p>
            <a:endParaRPr lang="en-US" dirty="0"/>
          </a:p>
        </p:txBody>
      </p:sp>
    </p:spTree>
    <p:extLst>
      <p:ext uri="{BB962C8B-B14F-4D97-AF65-F5344CB8AC3E}">
        <p14:creationId xmlns:p14="http://schemas.microsoft.com/office/powerpoint/2010/main" val="2657392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Brainstorm </a:t>
            </a:r>
            <a:r>
              <a:rPr lang="en-US" b="1" dirty="0"/>
              <a:t>– Ancient Greece</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pPr marL="0" indent="0">
              <a:buNone/>
            </a:pPr>
            <a:r>
              <a:rPr lang="en-US" b="1" dirty="0"/>
              <a:t>Directions: </a:t>
            </a:r>
            <a:r>
              <a:rPr lang="en-US" dirty="0"/>
              <a:t>Today we will be summarizing our findings on the classical civilization, Greece.  Complete the following tasks. </a:t>
            </a:r>
          </a:p>
          <a:p>
            <a:pPr lvl="1"/>
            <a:r>
              <a:rPr lang="en-US" dirty="0"/>
              <a:t>Organize your Greece sheets in order as outlined on your point sheet; staple together.</a:t>
            </a:r>
          </a:p>
          <a:p>
            <a:pPr lvl="1"/>
            <a:r>
              <a:rPr lang="en-US" dirty="0"/>
              <a:t>List the handout titles under the Enduring Issue that each applies.  Handouts can be listed in several enduring issues.</a:t>
            </a:r>
          </a:p>
          <a:p>
            <a:pPr lvl="1"/>
            <a:r>
              <a:rPr lang="en-US" dirty="0"/>
              <a:t>Provide evidence (quotations from the handout) that match your E.I.</a:t>
            </a:r>
          </a:p>
          <a:p>
            <a:endParaRPr lang="en-US" dirty="0"/>
          </a:p>
        </p:txBody>
      </p:sp>
    </p:spTree>
    <p:extLst>
      <p:ext uri="{BB962C8B-B14F-4D97-AF65-F5344CB8AC3E}">
        <p14:creationId xmlns:p14="http://schemas.microsoft.com/office/powerpoint/2010/main" val="2571011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4895209"/>
              </p:ext>
            </p:extLst>
          </p:nvPr>
        </p:nvGraphicFramePr>
        <p:xfrm>
          <a:off x="304800" y="381000"/>
          <a:ext cx="8686800" cy="6248400"/>
        </p:xfrm>
        <a:graphic>
          <a:graphicData uri="http://schemas.openxmlformats.org/drawingml/2006/table">
            <a:tbl>
              <a:tblPr firstRow="1" firstCol="1" bandRow="1">
                <a:tableStyleId>{5C22544A-7EE6-4342-B048-85BDC9FD1C3A}</a:tableStyleId>
              </a:tblPr>
              <a:tblGrid>
                <a:gridCol w="1610743"/>
                <a:gridCol w="1642800"/>
                <a:gridCol w="1642800"/>
                <a:gridCol w="1482526"/>
                <a:gridCol w="1202047"/>
                <a:gridCol w="1105884"/>
              </a:tblGrid>
              <a:tr h="626289">
                <a:tc>
                  <a:txBody>
                    <a:bodyPr/>
                    <a:lstStyle/>
                    <a:p>
                      <a:pPr marL="0" marR="0" algn="ctr">
                        <a:lnSpc>
                          <a:spcPct val="115000"/>
                        </a:lnSpc>
                        <a:spcBef>
                          <a:spcPts val="0"/>
                        </a:spcBef>
                        <a:spcAft>
                          <a:spcPts val="1000"/>
                        </a:spcAft>
                      </a:pPr>
                      <a:r>
                        <a:rPr lang="en-US" sz="1400" dirty="0">
                          <a:solidFill>
                            <a:schemeClr val="tx1"/>
                          </a:solidFill>
                          <a:effectLst/>
                        </a:rPr>
                        <a:t>CULTURAL DIFFUSION</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solidFill>
                            <a:schemeClr val="tx1"/>
                          </a:solidFill>
                          <a:effectLst/>
                        </a:rPr>
                        <a:t>HUMAN RIGHTS</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solidFill>
                            <a:schemeClr val="tx1"/>
                          </a:solidFill>
                          <a:effectLst/>
                        </a:rPr>
                        <a:t>IMPACT OF ENVIRONMENT ON HUMANS</a:t>
                      </a:r>
                      <a:endParaRPr lang="en-US" sz="140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dirty="0">
                          <a:solidFill>
                            <a:schemeClr val="tx1"/>
                          </a:solidFill>
                        </a:rPr>
                        <a:t>POWER</a:t>
                      </a: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solidFill>
                            <a:schemeClr val="tx1"/>
                          </a:solidFill>
                          <a:effectLst/>
                        </a:rPr>
                        <a:t>SCARCITY</a:t>
                      </a:r>
                      <a:endParaRPr lang="en-US" sz="140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solidFill>
                            <a:schemeClr val="tx1"/>
                          </a:solidFill>
                          <a:effectLst/>
                        </a:rPr>
                        <a:t>TECHNOLOGY</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r>
              <a:tr h="5512308">
                <a:tc>
                  <a:txBody>
                    <a:bodyPr/>
                    <a:lstStyle/>
                    <a:p>
                      <a:pPr marL="0" marR="0" algn="l">
                        <a:lnSpc>
                          <a:spcPct val="115000"/>
                        </a:lnSpc>
                        <a:spcBef>
                          <a:spcPts val="0"/>
                        </a:spcBef>
                        <a:spcAft>
                          <a:spcPts val="1000"/>
                        </a:spcAft>
                      </a:pPr>
                      <a:endParaRPr lang="en-US" sz="700" dirty="0">
                        <a:solidFill>
                          <a:schemeClr val="tx1"/>
                        </a:solidFill>
                        <a:effectLst/>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endParaRPr lang="en-US" sz="800" b="1" u="sng" dirty="0">
                        <a:solidFill>
                          <a:schemeClr val="tx1"/>
                        </a:solidFill>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endParaRPr lang="en-US" sz="1400" b="1" kern="1200" dirty="0" smtClean="0">
                        <a:solidFill>
                          <a:schemeClr val="tx1"/>
                        </a:solidFill>
                        <a:effectLst/>
                        <a:latin typeface="+mn-lt"/>
                        <a:ea typeface="+mn-ea"/>
                        <a:cs typeface="+mn-cs"/>
                      </a:endParaRPr>
                    </a:p>
                    <a:p>
                      <a:pPr marL="0" marR="0" algn="ctr">
                        <a:lnSpc>
                          <a:spcPct val="115000"/>
                        </a:lnSpc>
                        <a:spcBef>
                          <a:spcPts val="0"/>
                        </a:spcBef>
                        <a:spcAft>
                          <a:spcPts val="1000"/>
                        </a:spcAft>
                      </a:pPr>
                      <a:r>
                        <a:rPr lang="en-US" sz="700" dirty="0">
                          <a:effectLst/>
                        </a:rPr>
                        <a:t> </a:t>
                      </a:r>
                      <a:endParaRPr lang="en-US" sz="700" dirty="0">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endParaRPr lang="en-US" sz="1400" b="1" u="sng" dirty="0"/>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r>
                        <a:rPr lang="en-US" sz="700" dirty="0">
                          <a:effectLst/>
                        </a:rPr>
                        <a:t> </a:t>
                      </a:r>
                      <a:endParaRPr lang="en-US" sz="700" dirty="0">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19393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85635827"/>
              </p:ext>
            </p:extLst>
          </p:nvPr>
        </p:nvGraphicFramePr>
        <p:xfrm>
          <a:off x="304800" y="381000"/>
          <a:ext cx="8686800" cy="6248400"/>
        </p:xfrm>
        <a:graphic>
          <a:graphicData uri="http://schemas.openxmlformats.org/drawingml/2006/table">
            <a:tbl>
              <a:tblPr firstRow="1" firstCol="1" bandRow="1">
                <a:tableStyleId>{5C22544A-7EE6-4342-B048-85BDC9FD1C3A}</a:tableStyleId>
              </a:tblPr>
              <a:tblGrid>
                <a:gridCol w="1610743"/>
                <a:gridCol w="1642800"/>
                <a:gridCol w="1642800"/>
                <a:gridCol w="1482526"/>
                <a:gridCol w="1202047"/>
                <a:gridCol w="1105884"/>
              </a:tblGrid>
              <a:tr h="626289">
                <a:tc>
                  <a:txBody>
                    <a:bodyPr/>
                    <a:lstStyle/>
                    <a:p>
                      <a:pPr marL="0" marR="0" algn="ctr">
                        <a:lnSpc>
                          <a:spcPct val="115000"/>
                        </a:lnSpc>
                        <a:spcBef>
                          <a:spcPts val="0"/>
                        </a:spcBef>
                        <a:spcAft>
                          <a:spcPts val="1000"/>
                        </a:spcAft>
                      </a:pPr>
                      <a:r>
                        <a:rPr lang="en-US" sz="1400" dirty="0">
                          <a:solidFill>
                            <a:schemeClr val="tx1"/>
                          </a:solidFill>
                          <a:effectLst/>
                        </a:rPr>
                        <a:t>CULTURAL DIFFUSION</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solidFill>
                            <a:schemeClr val="tx1"/>
                          </a:solidFill>
                          <a:effectLst/>
                        </a:rPr>
                        <a:t>HUMAN RIGHTS</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solidFill>
                            <a:schemeClr val="tx1"/>
                          </a:solidFill>
                          <a:effectLst/>
                        </a:rPr>
                        <a:t>IMPACT OF ENVIRONMENT ON HUMANS</a:t>
                      </a:r>
                      <a:endParaRPr lang="en-US" sz="140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a:t>POWER</a:t>
                      </a: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solidFill>
                            <a:schemeClr val="tx1"/>
                          </a:solidFill>
                          <a:effectLst/>
                        </a:rPr>
                        <a:t>SCARCITY</a:t>
                      </a:r>
                      <a:endParaRPr lang="en-US" sz="140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solidFill>
                            <a:schemeClr val="tx1"/>
                          </a:solidFill>
                          <a:effectLst/>
                        </a:rPr>
                        <a:t>TECHNOLOGY</a:t>
                      </a:r>
                      <a:endParaRPr lang="en-US" sz="1400" dirty="0">
                        <a:solidFill>
                          <a:schemeClr val="tx1"/>
                        </a:solidFill>
                        <a:effectLst/>
                        <a:latin typeface="Calibri"/>
                        <a:ea typeface="Calibri"/>
                        <a:cs typeface="Times New Roman"/>
                      </a:endParaRPr>
                    </a:p>
                  </a:txBody>
                  <a:tcPr marL="45551" marR="45551" marT="0" marB="0">
                    <a:lnB w="12700" cap="flat" cmpd="sng" algn="ctr">
                      <a:solidFill>
                        <a:schemeClr val="tx1"/>
                      </a:solidFill>
                      <a:prstDash val="solid"/>
                      <a:round/>
                      <a:headEnd type="none" w="med" len="med"/>
                      <a:tailEnd type="none" w="med" len="med"/>
                    </a:lnB>
                  </a:tcPr>
                </a:tc>
              </a:tr>
              <a:tr h="5512308">
                <a:tc>
                  <a:txBody>
                    <a:bodyPr/>
                    <a:lstStyle/>
                    <a:p>
                      <a:pPr marL="0" marR="0" algn="l">
                        <a:lnSpc>
                          <a:spcPct val="115000"/>
                        </a:lnSpc>
                        <a:spcBef>
                          <a:spcPts val="0"/>
                        </a:spcBef>
                        <a:spcAft>
                          <a:spcPts val="1000"/>
                        </a:spcAft>
                      </a:pPr>
                      <a:r>
                        <a:rPr lang="en-US" sz="1400" b="1" u="sng" kern="1200" dirty="0" smtClean="0">
                          <a:solidFill>
                            <a:schemeClr val="tx1"/>
                          </a:solidFill>
                          <a:effectLst/>
                          <a:latin typeface="+mn-lt"/>
                          <a:ea typeface="+mn-ea"/>
                          <a:cs typeface="+mn-cs"/>
                        </a:rPr>
                        <a:t>Alexander the Great &amp; Hellenism: </a:t>
                      </a:r>
                      <a:r>
                        <a:rPr lang="en-US" sz="1400" b="1" kern="1200" dirty="0" smtClean="0">
                          <a:solidFill>
                            <a:schemeClr val="tx1"/>
                          </a:solidFill>
                          <a:effectLst/>
                          <a:latin typeface="+mn-lt"/>
                          <a:ea typeface="+mn-ea"/>
                          <a:cs typeface="+mn-cs"/>
                        </a:rPr>
                        <a:t>“People, and goods, moved fluidly around the Hellenistic kingdoms. Almost everyone in the former Alexandrian empire spoke and read the same language”</a:t>
                      </a:r>
                    </a:p>
                    <a:p>
                      <a:pPr marL="0" marR="0" algn="ctr">
                        <a:lnSpc>
                          <a:spcPct val="115000"/>
                        </a:lnSpc>
                        <a:spcBef>
                          <a:spcPts val="0"/>
                        </a:spcBef>
                        <a:spcAft>
                          <a:spcPts val="1000"/>
                        </a:spcAft>
                      </a:pPr>
                      <a:endParaRPr lang="en-US" sz="700" dirty="0">
                        <a:solidFill>
                          <a:schemeClr val="tx1"/>
                        </a:solidFill>
                        <a:effectLst/>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n-US" sz="1400" b="1" u="sng" dirty="0" smtClean="0">
                          <a:effectLst/>
                        </a:rPr>
                        <a:t>Athenian Democracy: </a:t>
                      </a:r>
                      <a:r>
                        <a:rPr lang="en-US" sz="1000" b="0" u="none" baseline="0" dirty="0">
                          <a:effectLst/>
                        </a:rPr>
                        <a:t> </a:t>
                      </a:r>
                      <a:r>
                        <a:rPr lang="en-US" sz="1400" b="1" u="none" kern="1200" baseline="0" dirty="0" smtClean="0">
                          <a:solidFill>
                            <a:schemeClr val="tx1"/>
                          </a:solidFill>
                          <a:effectLst/>
                          <a:latin typeface="+mn-lt"/>
                          <a:ea typeface="+mn-ea"/>
                          <a:cs typeface="+mn-cs"/>
                        </a:rPr>
                        <a:t>“Ci</a:t>
                      </a:r>
                      <a:r>
                        <a:rPr lang="en-US" sz="1400" b="1" kern="1200" dirty="0" smtClean="0">
                          <a:solidFill>
                            <a:schemeClr val="tx1"/>
                          </a:solidFill>
                          <a:effectLst/>
                          <a:latin typeface="+mn-lt"/>
                          <a:ea typeface="+mn-ea"/>
                          <a:cs typeface="+mn-cs"/>
                        </a:rPr>
                        <a:t>tizens without the right to vote (women, children, some men) 80,000”</a:t>
                      </a:r>
                      <a:endParaRPr lang="en-US" sz="800" b="1" u="sng" dirty="0">
                        <a:solidFill>
                          <a:schemeClr val="tx1"/>
                        </a:solidFill>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400" b="1" u="sng" kern="1200" dirty="0" smtClean="0">
                          <a:solidFill>
                            <a:schemeClr val="tx1"/>
                          </a:solidFill>
                          <a:effectLst/>
                          <a:latin typeface="+mn-lt"/>
                          <a:ea typeface="+mn-ea"/>
                          <a:cs typeface="+mn-cs"/>
                        </a:rPr>
                        <a:t>Geography</a:t>
                      </a:r>
                      <a:r>
                        <a:rPr lang="en-US" sz="1400" b="1" u="sng" kern="1200" baseline="0" dirty="0" smtClean="0">
                          <a:solidFill>
                            <a:schemeClr val="tx1"/>
                          </a:solidFill>
                          <a:effectLst/>
                          <a:latin typeface="+mn-lt"/>
                          <a:ea typeface="+mn-ea"/>
                          <a:cs typeface="+mn-cs"/>
                        </a:rPr>
                        <a:t> of Greece: </a:t>
                      </a:r>
                      <a:r>
                        <a:rPr lang="en-US" sz="1400" b="1" kern="1200" baseline="0" dirty="0" smtClean="0">
                          <a:solidFill>
                            <a:schemeClr val="tx1"/>
                          </a:solidFill>
                          <a:effectLst/>
                          <a:latin typeface="+mn-lt"/>
                          <a:ea typeface="+mn-ea"/>
                          <a:cs typeface="+mn-cs"/>
                        </a:rPr>
                        <a:t> “archipelago- group of islands”</a:t>
                      </a:r>
                    </a:p>
                    <a:p>
                      <a:pPr marL="0" marR="0" indent="0" algn="l" defTabSz="914400" rtl="0" eaLnBrk="1" fontAlgn="auto" latinLnBrk="0" hangingPunct="1">
                        <a:lnSpc>
                          <a:spcPct val="115000"/>
                        </a:lnSpc>
                        <a:spcBef>
                          <a:spcPts val="0"/>
                        </a:spcBef>
                        <a:spcAft>
                          <a:spcPts val="1000"/>
                        </a:spcAft>
                        <a:buClrTx/>
                        <a:buSzTx/>
                        <a:buFontTx/>
                        <a:buNone/>
                        <a:tabLst/>
                        <a:defRPr/>
                      </a:pPr>
                      <a:r>
                        <a:rPr lang="en-US" sz="1400" b="1" kern="1200" dirty="0" smtClean="0">
                          <a:solidFill>
                            <a:schemeClr val="tx1"/>
                          </a:solidFill>
                          <a:effectLst/>
                          <a:latin typeface="+mn-lt"/>
                          <a:ea typeface="+mn-ea"/>
                          <a:cs typeface="+mn-cs"/>
                        </a:rPr>
                        <a:t>“access to bays and seas” ; “safe harbors”</a:t>
                      </a:r>
                    </a:p>
                    <a:p>
                      <a:pPr marL="0" marR="0" indent="0" algn="l" defTabSz="914400" rtl="0" eaLnBrk="1" fontAlgn="auto" latinLnBrk="0" hangingPunct="1">
                        <a:lnSpc>
                          <a:spcPct val="115000"/>
                        </a:lnSpc>
                        <a:spcBef>
                          <a:spcPts val="0"/>
                        </a:spcBef>
                        <a:spcAft>
                          <a:spcPts val="1000"/>
                        </a:spcAft>
                        <a:buClrTx/>
                        <a:buSzTx/>
                        <a:buFontTx/>
                        <a:buNone/>
                        <a:tabLst/>
                        <a:defRPr/>
                      </a:pPr>
                      <a:endParaRPr lang="en-US" sz="1400" b="1" kern="1200" dirty="0" smtClean="0">
                        <a:solidFill>
                          <a:schemeClr val="tx1"/>
                        </a:solidFill>
                        <a:effectLst/>
                        <a:latin typeface="+mn-lt"/>
                        <a:ea typeface="+mn-ea"/>
                        <a:cs typeface="+mn-cs"/>
                      </a:endParaRPr>
                    </a:p>
                    <a:p>
                      <a:pPr marL="0" marR="0" algn="ctr">
                        <a:lnSpc>
                          <a:spcPct val="115000"/>
                        </a:lnSpc>
                        <a:spcBef>
                          <a:spcPts val="0"/>
                        </a:spcBef>
                        <a:spcAft>
                          <a:spcPts val="1000"/>
                        </a:spcAft>
                      </a:pPr>
                      <a:r>
                        <a:rPr lang="en-US" sz="700" dirty="0">
                          <a:effectLst/>
                        </a:rPr>
                        <a:t> </a:t>
                      </a:r>
                      <a:endParaRPr lang="en-US" sz="700" dirty="0">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1000"/>
                        </a:spcAft>
                      </a:pPr>
                      <a:r>
                        <a:rPr lang="en-US" sz="1400" b="1" u="sng" dirty="0" smtClean="0"/>
                        <a:t>Alexander the Great &amp; Hellenism: </a:t>
                      </a:r>
                      <a:r>
                        <a:rPr lang="en-US" sz="1400" b="1" u="none" baseline="0" dirty="0"/>
                        <a:t> </a:t>
                      </a:r>
                      <a:r>
                        <a:rPr lang="en-US" sz="1400" b="1" u="none" baseline="0" dirty="0" smtClean="0"/>
                        <a:t>“</a:t>
                      </a:r>
                      <a:r>
                        <a:rPr lang="en-US" sz="1400" b="1" kern="1200" dirty="0" smtClean="0">
                          <a:solidFill>
                            <a:schemeClr val="dk1"/>
                          </a:solidFill>
                          <a:effectLst/>
                          <a:latin typeface="+mn-lt"/>
                          <a:ea typeface="+mn-ea"/>
                          <a:cs typeface="+mn-cs"/>
                        </a:rPr>
                        <a:t>Alexander led his army 11,000 miles, founding over 70 cities and creating and empire that stretched across 3 continents and covered over 2 million square miles”. </a:t>
                      </a:r>
                      <a:endParaRPr lang="en-US" sz="1400" b="1" u="sng" dirty="0"/>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400" b="1" u="sng" kern="1200" dirty="0" smtClean="0">
                          <a:solidFill>
                            <a:schemeClr val="tx1"/>
                          </a:solidFill>
                          <a:effectLst/>
                          <a:latin typeface="+mn-lt"/>
                          <a:ea typeface="+mn-ea"/>
                          <a:cs typeface="+mn-cs"/>
                        </a:rPr>
                        <a:t>Geography</a:t>
                      </a:r>
                      <a:r>
                        <a:rPr lang="en-US" sz="1400" b="1" u="sng" kern="1200" baseline="0" dirty="0" smtClean="0">
                          <a:solidFill>
                            <a:schemeClr val="tx1"/>
                          </a:solidFill>
                          <a:effectLst/>
                          <a:latin typeface="+mn-lt"/>
                          <a:ea typeface="+mn-ea"/>
                          <a:cs typeface="+mn-cs"/>
                        </a:rPr>
                        <a:t> of Greece: </a:t>
                      </a:r>
                      <a:r>
                        <a:rPr lang="en-US" sz="1400" b="1" kern="1200" baseline="0" dirty="0" smtClean="0">
                          <a:solidFill>
                            <a:schemeClr val="tx1"/>
                          </a:solidFill>
                          <a:effectLst/>
                          <a:latin typeface="+mn-lt"/>
                          <a:ea typeface="+mn-ea"/>
                          <a:cs typeface="+mn-cs"/>
                        </a:rPr>
                        <a:t>“w</a:t>
                      </a:r>
                      <a:r>
                        <a:rPr lang="en-US" sz="1400" b="1" kern="1200" dirty="0" smtClean="0">
                          <a:solidFill>
                            <a:schemeClr val="tx1"/>
                          </a:solidFill>
                          <a:effectLst/>
                          <a:latin typeface="+mn-lt"/>
                          <a:ea typeface="+mn-ea"/>
                          <a:cs typeface="+mn-cs"/>
                        </a:rPr>
                        <a:t>ith fertile land Limited due to the mountains making up 80% of the land and limited natural resources”</a:t>
                      </a:r>
                    </a:p>
                    <a:p>
                      <a:pPr marL="0" marR="0" algn="l">
                        <a:lnSpc>
                          <a:spcPct val="115000"/>
                        </a:lnSpc>
                        <a:spcBef>
                          <a:spcPts val="0"/>
                        </a:spcBef>
                        <a:spcAft>
                          <a:spcPts val="1000"/>
                        </a:spcAft>
                      </a:pPr>
                      <a:r>
                        <a:rPr lang="en-US" sz="1100" dirty="0">
                          <a:effectLst/>
                        </a:rPr>
                        <a:t> </a:t>
                      </a:r>
                      <a:endParaRPr lang="en-US" sz="1100" dirty="0">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r>
                        <a:rPr lang="en-US" sz="700" dirty="0">
                          <a:effectLst/>
                        </a:rPr>
                        <a:t> </a:t>
                      </a:r>
                      <a:endParaRPr lang="en-US" sz="700" dirty="0">
                        <a:effectLst/>
                        <a:latin typeface="Calibri"/>
                        <a:ea typeface="Calibri"/>
                        <a:cs typeface="Times New Roman"/>
                      </a:endParaRPr>
                    </a:p>
                  </a:txBody>
                  <a:tcPr marL="45551" marR="4555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SMARTInkShape-1"/>
          <p:cNvSpPr/>
          <p:nvPr/>
        </p:nvSpPr>
        <p:spPr>
          <a:xfrm>
            <a:off x="517922" y="4278561"/>
            <a:ext cx="8931" cy="25549"/>
          </a:xfrm>
          <a:custGeom>
            <a:avLst/>
            <a:gdLst/>
            <a:ahLst/>
            <a:cxnLst/>
            <a:rect l="0" t="0" r="0" b="0"/>
            <a:pathLst>
              <a:path w="8931" h="25549">
                <a:moveTo>
                  <a:pt x="8930" y="7689"/>
                </a:moveTo>
                <a:lnTo>
                  <a:pt x="1241" y="0"/>
                </a:lnTo>
                <a:lnTo>
                  <a:pt x="827" y="579"/>
                </a:lnTo>
                <a:lnTo>
                  <a:pt x="0" y="255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2"/>
          <p:cNvSpPr/>
          <p:nvPr/>
        </p:nvSpPr>
        <p:spPr>
          <a:xfrm>
            <a:off x="517922" y="4904484"/>
            <a:ext cx="8931" cy="33634"/>
          </a:xfrm>
          <a:custGeom>
            <a:avLst/>
            <a:gdLst/>
            <a:ahLst/>
            <a:cxnLst/>
            <a:rect l="0" t="0" r="0" b="0"/>
            <a:pathLst>
              <a:path w="8931" h="33634">
                <a:moveTo>
                  <a:pt x="0" y="33633"/>
                </a:moveTo>
                <a:lnTo>
                  <a:pt x="0" y="28893"/>
                </a:lnTo>
                <a:lnTo>
                  <a:pt x="8562" y="0"/>
                </a:lnTo>
                <a:lnTo>
                  <a:pt x="8684" y="297"/>
                </a:lnTo>
                <a:lnTo>
                  <a:pt x="8930" y="247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3"/>
          <p:cNvSpPr/>
          <p:nvPr/>
        </p:nvSpPr>
        <p:spPr>
          <a:xfrm>
            <a:off x="616149" y="6054328"/>
            <a:ext cx="8930" cy="17861"/>
          </a:xfrm>
          <a:custGeom>
            <a:avLst/>
            <a:gdLst/>
            <a:ahLst/>
            <a:cxnLst/>
            <a:rect l="0" t="0" r="0" b="0"/>
            <a:pathLst>
              <a:path w="8930" h="17861">
                <a:moveTo>
                  <a:pt x="8929" y="0"/>
                </a:moveTo>
                <a:lnTo>
                  <a:pt x="0"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4"/>
          <p:cNvSpPr/>
          <p:nvPr/>
        </p:nvSpPr>
        <p:spPr>
          <a:xfrm>
            <a:off x="3768328" y="4027289"/>
            <a:ext cx="1" cy="26790"/>
          </a:xfrm>
          <a:custGeom>
            <a:avLst/>
            <a:gdLst/>
            <a:ahLst/>
            <a:cxnLst/>
            <a:rect l="0" t="0" r="0" b="0"/>
            <a:pathLst>
              <a:path w="1" h="26790">
                <a:moveTo>
                  <a:pt x="0" y="0"/>
                </a:move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5"/>
          <p:cNvSpPr/>
          <p:nvPr/>
        </p:nvSpPr>
        <p:spPr>
          <a:xfrm>
            <a:off x="3759398" y="4822031"/>
            <a:ext cx="8931" cy="17861"/>
          </a:xfrm>
          <a:custGeom>
            <a:avLst/>
            <a:gdLst/>
            <a:ahLst/>
            <a:cxnLst/>
            <a:rect l="0" t="0" r="0" b="0"/>
            <a:pathLst>
              <a:path w="8931" h="17861">
                <a:moveTo>
                  <a:pt x="8930" y="0"/>
                </a:moveTo>
                <a:lnTo>
                  <a:pt x="0"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80877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3600" b="1" dirty="0"/>
              <a:t>Directions: </a:t>
            </a:r>
            <a:r>
              <a:rPr lang="en-US" sz="3600" dirty="0"/>
              <a:t>Pick one of the enduring issues from the brain chart. Write a TEAL paragraph that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States </a:t>
            </a:r>
            <a:r>
              <a:rPr lang="en-US" b="1" dirty="0"/>
              <a:t>the Enduring Issue you chose and a definition</a:t>
            </a:r>
            <a:endParaRPr lang="en-US" dirty="0"/>
          </a:p>
          <a:p>
            <a:pPr lvl="0"/>
            <a:r>
              <a:rPr lang="en-US" b="1" dirty="0"/>
              <a:t>Provides evidence &amp; examples from the document—QUOTATIONS </a:t>
            </a:r>
            <a:endParaRPr lang="en-US" dirty="0"/>
          </a:p>
          <a:p>
            <a:pPr lvl="0"/>
            <a:r>
              <a:rPr lang="en-US" b="1" dirty="0"/>
              <a:t>Explanation in YOUR OWN WORDS of how the evidence/examples connects to the E.I. chosen</a:t>
            </a:r>
            <a:endParaRPr lang="en-US" dirty="0"/>
          </a:p>
          <a:p>
            <a:pPr lvl="0"/>
            <a:r>
              <a:rPr lang="en-US" b="1" dirty="0"/>
              <a:t>Analysis how this issue affected people or been affected by people.</a:t>
            </a:r>
            <a:endParaRPr lang="en-US" dirty="0"/>
          </a:p>
          <a:p>
            <a:pPr lvl="0"/>
            <a:r>
              <a:rPr lang="en-US" b="1" dirty="0"/>
              <a:t>How the issues has continued to be an issue or changed over time.</a:t>
            </a:r>
            <a:endParaRPr lang="en-US" dirty="0"/>
          </a:p>
          <a:p>
            <a:endParaRPr lang="en-US" dirty="0"/>
          </a:p>
        </p:txBody>
      </p:sp>
    </p:spTree>
    <p:extLst>
      <p:ext uri="{BB962C8B-B14F-4D97-AF65-F5344CB8AC3E}">
        <p14:creationId xmlns:p14="http://schemas.microsoft.com/office/powerpoint/2010/main" val="3753845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80409907"/>
              </p:ext>
            </p:extLst>
          </p:nvPr>
        </p:nvGraphicFramePr>
        <p:xfrm>
          <a:off x="228601" y="152401"/>
          <a:ext cx="8763000" cy="6553199"/>
        </p:xfrm>
        <a:graphic>
          <a:graphicData uri="http://schemas.openxmlformats.org/drawingml/2006/table">
            <a:tbl>
              <a:tblPr>
                <a:tableStyleId>{5C22544A-7EE6-4342-B048-85BDC9FD1C3A}</a:tableStyleId>
              </a:tblPr>
              <a:tblGrid>
                <a:gridCol w="2285999"/>
                <a:gridCol w="2136196"/>
                <a:gridCol w="2645178"/>
                <a:gridCol w="1695627"/>
              </a:tblGrid>
              <a:tr h="6553199">
                <a:tc>
                  <a:txBody>
                    <a:bodyPr/>
                    <a:lstStyle/>
                    <a:p>
                      <a:pPr marL="0" marR="0" indent="0" algn="ctr">
                        <a:lnSpc>
                          <a:spcPct val="100000"/>
                        </a:lnSpc>
                        <a:spcBef>
                          <a:spcPts val="0"/>
                        </a:spcBef>
                        <a:spcAft>
                          <a:spcPts val="0"/>
                        </a:spcAft>
                      </a:pPr>
                      <a:r>
                        <a:rPr lang="en-US" sz="1600" b="1" dirty="0">
                          <a:effectLst/>
                        </a:rPr>
                        <a:t> </a:t>
                      </a:r>
                      <a:r>
                        <a:rPr lang="en-US" sz="1600" b="1" dirty="0" smtClean="0">
                          <a:effectLst/>
                        </a:rPr>
                        <a:t>EXCELLENT </a:t>
                      </a:r>
                      <a:r>
                        <a:rPr lang="en-US" sz="1600" b="1" dirty="0">
                          <a:effectLst/>
                        </a:rPr>
                        <a:t>(5</a:t>
                      </a:r>
                      <a:r>
                        <a:rPr lang="en-US" sz="1600" b="1" dirty="0" smtClean="0">
                          <a:effectLst/>
                        </a:rPr>
                        <a:t>)</a:t>
                      </a:r>
                    </a:p>
                    <a:p>
                      <a:pPr marL="0" marR="0" indent="0" algn="l">
                        <a:lnSpc>
                          <a:spcPct val="100000"/>
                        </a:lnSpc>
                        <a:spcBef>
                          <a:spcPts val="0"/>
                        </a:spcBef>
                        <a:spcAft>
                          <a:spcPts val="0"/>
                        </a:spcAft>
                      </a:pPr>
                      <a:endParaRPr lang="en-US" sz="1400" b="1" dirty="0">
                        <a:effectLst/>
                      </a:endParaRPr>
                    </a:p>
                    <a:p>
                      <a:pPr marL="0" marR="0" lvl="0" indent="0" algn="l">
                        <a:lnSpc>
                          <a:spcPct val="100000"/>
                        </a:lnSpc>
                        <a:spcBef>
                          <a:spcPts val="0"/>
                        </a:spcBef>
                        <a:spcAft>
                          <a:spcPts val="0"/>
                        </a:spcAft>
                        <a:buFont typeface="Symbol"/>
                        <a:buChar char=""/>
                        <a:tabLst>
                          <a:tab pos="114300" algn="l"/>
                        </a:tabLst>
                      </a:pPr>
                      <a:r>
                        <a:rPr lang="en-US" sz="1600" dirty="0">
                          <a:effectLst/>
                        </a:rPr>
                        <a:t>Clearly identifies and accurately defines an enduring issue.</a:t>
                      </a:r>
                      <a:endParaRPr lang="en-US" sz="2800" dirty="0">
                        <a:effectLst/>
                      </a:endParaRPr>
                    </a:p>
                    <a:p>
                      <a:pPr marL="0" marR="0" lvl="0" indent="0" algn="l">
                        <a:lnSpc>
                          <a:spcPct val="100000"/>
                        </a:lnSpc>
                        <a:spcBef>
                          <a:spcPts val="0"/>
                        </a:spcBef>
                        <a:spcAft>
                          <a:spcPts val="0"/>
                        </a:spcAft>
                        <a:buFont typeface="Symbol"/>
                        <a:buChar char=""/>
                        <a:tabLst>
                          <a:tab pos="114300" algn="l"/>
                        </a:tabLst>
                      </a:pPr>
                      <a:r>
                        <a:rPr lang="en-US" sz="1600" dirty="0">
                          <a:effectLst/>
                        </a:rPr>
                        <a:t>Evidence and examples presented pertain to task in great detail and </a:t>
                      </a:r>
                      <a:r>
                        <a:rPr lang="en-US" sz="1600" dirty="0">
                          <a:solidFill>
                            <a:srgbClr val="FF0000"/>
                          </a:solidFill>
                          <a:effectLst/>
                        </a:rPr>
                        <a:t>support thesis and matches the E.I.</a:t>
                      </a:r>
                      <a:endParaRPr lang="en-US" sz="2800" dirty="0">
                        <a:solidFill>
                          <a:srgbClr val="FF0000"/>
                        </a:solidFill>
                        <a:effectLst/>
                      </a:endParaRPr>
                    </a:p>
                    <a:p>
                      <a:pPr marL="0" marR="0" lvl="0" indent="0" algn="l">
                        <a:lnSpc>
                          <a:spcPct val="100000"/>
                        </a:lnSpc>
                        <a:spcBef>
                          <a:spcPts val="0"/>
                        </a:spcBef>
                        <a:spcAft>
                          <a:spcPts val="0"/>
                        </a:spcAft>
                        <a:buFont typeface="Symbol"/>
                        <a:buChar char=""/>
                        <a:tabLst>
                          <a:tab pos="114300" algn="l"/>
                        </a:tabLst>
                      </a:pPr>
                      <a:r>
                        <a:rPr lang="en-US" sz="1600" dirty="0">
                          <a:effectLst/>
                        </a:rPr>
                        <a:t>Incorporates substantial evidence about the change over time/continued to be an </a:t>
                      </a:r>
                      <a:r>
                        <a:rPr lang="en-US" sz="1600" dirty="0" smtClean="0">
                          <a:effectLst/>
                        </a:rPr>
                        <a:t>issue.</a:t>
                      </a:r>
                    </a:p>
                    <a:p>
                      <a:pPr marL="0" marR="0" lvl="0" indent="0" algn="l">
                        <a:lnSpc>
                          <a:spcPct val="100000"/>
                        </a:lnSpc>
                        <a:spcBef>
                          <a:spcPts val="0"/>
                        </a:spcBef>
                        <a:spcAft>
                          <a:spcPts val="0"/>
                        </a:spcAft>
                        <a:buFont typeface="Symbol"/>
                        <a:buChar char=""/>
                        <a:tabLst>
                          <a:tab pos="114300" algn="l"/>
                        </a:tabLst>
                      </a:pPr>
                      <a:r>
                        <a:rPr lang="en-US" sz="1600" dirty="0" smtClean="0">
                          <a:effectLst/>
                        </a:rPr>
                        <a:t>Develops </a:t>
                      </a:r>
                      <a:r>
                        <a:rPr lang="en-US" sz="1600" dirty="0">
                          <a:effectLst/>
                        </a:rPr>
                        <a:t>a thoughtful and in-depth argument about it impacts people or how they have been affected. </a:t>
                      </a:r>
                      <a:endParaRPr lang="en-US" sz="2800" dirty="0">
                        <a:effectLst/>
                      </a:endParaRPr>
                    </a:p>
                    <a:p>
                      <a:pPr marL="0" marR="0" lvl="0" indent="0" algn="l">
                        <a:lnSpc>
                          <a:spcPct val="100000"/>
                        </a:lnSpc>
                        <a:spcBef>
                          <a:spcPts val="0"/>
                        </a:spcBef>
                        <a:spcAft>
                          <a:spcPts val="0"/>
                        </a:spcAft>
                        <a:buFont typeface="Symbol"/>
                        <a:buChar char=""/>
                        <a:tabLst>
                          <a:tab pos="114300" algn="l"/>
                        </a:tabLst>
                      </a:pPr>
                      <a:r>
                        <a:rPr lang="en-US" sz="1600" dirty="0">
                          <a:effectLst/>
                        </a:rPr>
                        <a:t>Explained how it continued to be an issue or change over time clearly and in depth.</a:t>
                      </a:r>
                      <a:endParaRPr lang="en-US" sz="2800" dirty="0">
                        <a:effectLst/>
                      </a:endParaRPr>
                    </a:p>
                    <a:p>
                      <a:pPr marL="0" marR="0" lvl="0" indent="0" algn="l">
                        <a:lnSpc>
                          <a:spcPct val="100000"/>
                        </a:lnSpc>
                        <a:spcBef>
                          <a:spcPts val="0"/>
                        </a:spcBef>
                        <a:spcAft>
                          <a:spcPts val="0"/>
                        </a:spcAft>
                        <a:buFont typeface="Symbol"/>
                        <a:buChar char=""/>
                        <a:tabLst>
                          <a:tab pos="114300" algn="l"/>
                        </a:tabLst>
                      </a:pPr>
                      <a:r>
                        <a:rPr lang="en-US" sz="1600" dirty="0">
                          <a:solidFill>
                            <a:srgbClr val="FF0000"/>
                          </a:solidFill>
                          <a:effectLst/>
                        </a:rPr>
                        <a:t>Is more analytical or descriptive</a:t>
                      </a:r>
                      <a:endParaRPr lang="en-US" sz="2800" dirty="0">
                        <a:solidFill>
                          <a:srgbClr val="FF0000"/>
                        </a:solidFill>
                        <a:effectLst/>
                        <a:latin typeface="Calibri"/>
                        <a:ea typeface="Calibri"/>
                        <a:cs typeface="Times New Roman"/>
                      </a:endParaRPr>
                    </a:p>
                  </a:txBody>
                  <a:tcPr marL="68580" marR="68580" marT="0" marB="0"/>
                </a:tc>
                <a:tc>
                  <a:txBody>
                    <a:bodyPr/>
                    <a:lstStyle/>
                    <a:p>
                      <a:pPr marL="0" marR="0" indent="0" algn="ctr">
                        <a:lnSpc>
                          <a:spcPct val="100000"/>
                        </a:lnSpc>
                        <a:spcBef>
                          <a:spcPts val="0"/>
                        </a:spcBef>
                        <a:spcAft>
                          <a:spcPts val="0"/>
                        </a:spcAft>
                      </a:pPr>
                      <a:r>
                        <a:rPr lang="en-US" sz="1000" dirty="0">
                          <a:effectLst/>
                        </a:rPr>
                        <a:t> </a:t>
                      </a:r>
                      <a:r>
                        <a:rPr lang="en-US" sz="1600" b="1" dirty="0" smtClean="0">
                          <a:effectLst/>
                        </a:rPr>
                        <a:t>GOOD </a:t>
                      </a:r>
                      <a:r>
                        <a:rPr lang="en-US" sz="1600" b="1" dirty="0">
                          <a:effectLst/>
                        </a:rPr>
                        <a:t>(4)</a:t>
                      </a:r>
                      <a:endParaRPr lang="en-US" sz="2800" b="1" dirty="0">
                        <a:effectLst/>
                      </a:endParaRPr>
                    </a:p>
                    <a:p>
                      <a:pPr marL="0" marR="0" indent="0" algn="l">
                        <a:lnSpc>
                          <a:spcPct val="100000"/>
                        </a:lnSpc>
                        <a:spcBef>
                          <a:spcPts val="0"/>
                        </a:spcBef>
                        <a:spcAft>
                          <a:spcPts val="0"/>
                        </a:spcAft>
                      </a:pPr>
                      <a:r>
                        <a:rPr lang="en-US" sz="900" dirty="0">
                          <a:effectLst/>
                        </a:rPr>
                        <a:t> </a:t>
                      </a:r>
                      <a:endParaRPr lang="en-US" sz="2800" dirty="0">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Identifies </a:t>
                      </a:r>
                      <a:r>
                        <a:rPr lang="en-US" sz="1600" dirty="0" smtClean="0">
                          <a:effectLst/>
                        </a:rPr>
                        <a:t>and accurately</a:t>
                      </a:r>
                      <a:r>
                        <a:rPr lang="en-US" sz="2800" baseline="0" dirty="0" smtClean="0">
                          <a:effectLst/>
                        </a:rPr>
                        <a:t> </a:t>
                      </a:r>
                      <a:r>
                        <a:rPr lang="en-US" sz="1600" dirty="0" smtClean="0">
                          <a:effectLst/>
                        </a:rPr>
                        <a:t>defines </a:t>
                      </a:r>
                      <a:r>
                        <a:rPr lang="en-US" sz="1600" dirty="0">
                          <a:effectLst/>
                        </a:rPr>
                        <a:t>an enduring issue.</a:t>
                      </a:r>
                      <a:endParaRPr lang="en-US" sz="2800" dirty="0">
                        <a:effectLst/>
                      </a:endParaRPr>
                    </a:p>
                    <a:p>
                      <a:pPr marL="0" marR="0" lvl="0" indent="0" algn="l">
                        <a:lnSpc>
                          <a:spcPct val="100000"/>
                        </a:lnSpc>
                        <a:spcBef>
                          <a:spcPts val="0"/>
                        </a:spcBef>
                        <a:spcAft>
                          <a:spcPts val="0"/>
                        </a:spcAft>
                        <a:buFont typeface="Symbol"/>
                        <a:buChar char=""/>
                        <a:tabLst>
                          <a:tab pos="114300" algn="l"/>
                        </a:tabLst>
                      </a:pPr>
                      <a:r>
                        <a:rPr lang="en-US" sz="1600" dirty="0">
                          <a:effectLst/>
                        </a:rPr>
                        <a:t>Evidence and examples presented pertain to task with sufficient detail, </a:t>
                      </a:r>
                      <a:r>
                        <a:rPr lang="en-US" sz="1600" dirty="0">
                          <a:solidFill>
                            <a:srgbClr val="FF0000"/>
                          </a:solidFill>
                          <a:effectLst/>
                        </a:rPr>
                        <a:t>support thesis and matches the E.I.</a:t>
                      </a:r>
                      <a:endParaRPr lang="en-US" sz="2800" dirty="0">
                        <a:solidFill>
                          <a:srgbClr val="FF0000"/>
                        </a:solidFill>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Develops an argument in some detail about how the E.I. affected people.</a:t>
                      </a:r>
                      <a:endParaRPr lang="en-US" sz="2800" dirty="0">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Incorporates relevant evidence about the change over time/continued to be an issue with some facts.</a:t>
                      </a:r>
                      <a:endParaRPr lang="en-US" sz="2800" dirty="0">
                        <a:effectLst/>
                      </a:endParaRPr>
                    </a:p>
                    <a:p>
                      <a:pPr marL="0" marR="0" lvl="0" indent="0" algn="l">
                        <a:lnSpc>
                          <a:spcPct val="100000"/>
                        </a:lnSpc>
                        <a:spcBef>
                          <a:spcPts val="0"/>
                        </a:spcBef>
                        <a:spcAft>
                          <a:spcPts val="0"/>
                        </a:spcAft>
                        <a:buFont typeface="Symbol"/>
                        <a:buChar char=""/>
                        <a:tabLst>
                          <a:tab pos="102870" algn="l"/>
                        </a:tabLst>
                      </a:pPr>
                      <a:r>
                        <a:rPr lang="en-US" sz="1600" dirty="0">
                          <a:solidFill>
                            <a:srgbClr val="FF0000"/>
                          </a:solidFill>
                          <a:effectLst/>
                        </a:rPr>
                        <a:t>Is more descriptive than analytical.</a:t>
                      </a:r>
                      <a:endParaRPr lang="en-US" sz="2800" dirty="0">
                        <a:solidFill>
                          <a:srgbClr val="FF0000"/>
                        </a:solidFill>
                        <a:effectLst/>
                      </a:endParaRPr>
                    </a:p>
                    <a:p>
                      <a:pPr marL="0" marR="0" indent="0" algn="l">
                        <a:lnSpc>
                          <a:spcPct val="100000"/>
                        </a:lnSpc>
                        <a:spcBef>
                          <a:spcPts val="0"/>
                        </a:spcBef>
                        <a:spcAft>
                          <a:spcPts val="0"/>
                        </a:spcAft>
                      </a:pPr>
                      <a:r>
                        <a:rPr lang="en-US" sz="1600" dirty="0">
                          <a:effectLst/>
                        </a:rPr>
                        <a:t> </a:t>
                      </a:r>
                      <a:endParaRPr lang="en-US" sz="2800" dirty="0">
                        <a:effectLst/>
                        <a:latin typeface="Calibri"/>
                        <a:ea typeface="Calibri"/>
                        <a:cs typeface="Times New Roman"/>
                      </a:endParaRPr>
                    </a:p>
                  </a:txBody>
                  <a:tcPr marL="68580" marR="68580" marT="0" marB="0"/>
                </a:tc>
                <a:tc>
                  <a:txBody>
                    <a:bodyPr/>
                    <a:lstStyle/>
                    <a:p>
                      <a:pPr marL="0" marR="0" indent="0" algn="ctr">
                        <a:lnSpc>
                          <a:spcPct val="100000"/>
                        </a:lnSpc>
                        <a:spcBef>
                          <a:spcPts val="0"/>
                        </a:spcBef>
                        <a:spcAft>
                          <a:spcPts val="0"/>
                        </a:spcAft>
                      </a:pPr>
                      <a:r>
                        <a:rPr lang="en-US" sz="1000" dirty="0">
                          <a:effectLst/>
                        </a:rPr>
                        <a:t> </a:t>
                      </a:r>
                      <a:r>
                        <a:rPr lang="en-US" sz="1600" b="1" dirty="0" smtClean="0">
                          <a:effectLst/>
                        </a:rPr>
                        <a:t>SATISFACTORY </a:t>
                      </a:r>
                      <a:r>
                        <a:rPr lang="en-US" sz="1600" b="1" dirty="0">
                          <a:effectLst/>
                        </a:rPr>
                        <a:t>(3-1)</a:t>
                      </a:r>
                      <a:endParaRPr lang="en-US" sz="2800" b="1" dirty="0">
                        <a:effectLst/>
                      </a:endParaRPr>
                    </a:p>
                    <a:p>
                      <a:pPr marL="0" marR="0" indent="0" algn="ctr">
                        <a:lnSpc>
                          <a:spcPct val="100000"/>
                        </a:lnSpc>
                        <a:spcBef>
                          <a:spcPts val="0"/>
                        </a:spcBef>
                        <a:spcAft>
                          <a:spcPts val="0"/>
                        </a:spcAft>
                      </a:pPr>
                      <a:endParaRPr lang="en-US" sz="800" dirty="0" smtClean="0">
                        <a:effectLst/>
                      </a:endParaRPr>
                    </a:p>
                    <a:p>
                      <a:pPr marL="0" marR="0" indent="0" algn="ctr">
                        <a:lnSpc>
                          <a:spcPct val="100000"/>
                        </a:lnSpc>
                        <a:spcBef>
                          <a:spcPts val="0"/>
                        </a:spcBef>
                        <a:spcAft>
                          <a:spcPts val="0"/>
                        </a:spcAft>
                      </a:pPr>
                      <a:r>
                        <a:rPr lang="en-US" sz="800" dirty="0">
                          <a:effectLst/>
                        </a:rPr>
                        <a:t> </a:t>
                      </a:r>
                      <a:endParaRPr lang="en-US" sz="2800" dirty="0">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Identifies and accurately defines an enduring issue; may include minor inaccuracies or identifies, but does not define an enduring issue or definition is unclear.</a:t>
                      </a:r>
                      <a:endParaRPr lang="en-US" sz="2800" dirty="0">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Evidence and examples are used, but there are minimal details; support the </a:t>
                      </a:r>
                      <a:r>
                        <a:rPr lang="en-US" sz="1600" dirty="0" smtClean="0">
                          <a:effectLst/>
                        </a:rPr>
                        <a:t>E.I</a:t>
                      </a:r>
                      <a:r>
                        <a:rPr lang="en-US" sz="1600" baseline="0" dirty="0" smtClean="0">
                          <a:effectLst/>
                        </a:rPr>
                        <a:t> and</a:t>
                      </a:r>
                      <a:r>
                        <a:rPr lang="en-US" sz="1600" dirty="0" smtClean="0">
                          <a:effectLst/>
                        </a:rPr>
                        <a:t> </a:t>
                      </a:r>
                      <a:r>
                        <a:rPr lang="en-US" sz="1600" dirty="0">
                          <a:effectLst/>
                        </a:rPr>
                        <a:t>position taken and/or there are some inaccuracies; and/or documents are</a:t>
                      </a:r>
                      <a:r>
                        <a:rPr lang="en-US" sz="1600" dirty="0">
                          <a:solidFill>
                            <a:srgbClr val="FF0000"/>
                          </a:solidFill>
                          <a:effectLst/>
                        </a:rPr>
                        <a:t> primarily copied.</a:t>
                      </a:r>
                      <a:endParaRPr lang="en-US" sz="2800" dirty="0">
                        <a:solidFill>
                          <a:srgbClr val="FF0000"/>
                        </a:solidFill>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Argument is not clearly explained on in depth about how the E.I. affected people.</a:t>
                      </a:r>
                      <a:endParaRPr lang="en-US" sz="2800" dirty="0">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Explained how it continued to be an issue or change over time, but lacks clarity or depth.</a:t>
                      </a:r>
                      <a:endParaRPr lang="en-US" sz="2800" dirty="0">
                        <a:effectLst/>
                      </a:endParaRPr>
                    </a:p>
                    <a:p>
                      <a:pPr marL="0" marR="0" lvl="0" indent="0" algn="l">
                        <a:lnSpc>
                          <a:spcPct val="100000"/>
                        </a:lnSpc>
                        <a:spcBef>
                          <a:spcPts val="0"/>
                        </a:spcBef>
                        <a:spcAft>
                          <a:spcPts val="0"/>
                        </a:spcAft>
                        <a:buFont typeface="Symbol"/>
                        <a:buChar char=""/>
                        <a:tabLst>
                          <a:tab pos="102870" algn="l"/>
                        </a:tabLst>
                      </a:pPr>
                      <a:r>
                        <a:rPr lang="en-US" sz="1600" dirty="0">
                          <a:effectLst/>
                        </a:rPr>
                        <a:t>Lacks analysis; provides only description.</a:t>
                      </a:r>
                      <a:endParaRPr lang="en-US" sz="2800" dirty="0">
                        <a:effectLst/>
                      </a:endParaRPr>
                    </a:p>
                    <a:p>
                      <a:pPr marL="0" marR="0" indent="0" algn="l">
                        <a:lnSpc>
                          <a:spcPct val="100000"/>
                        </a:lnSpc>
                        <a:spcBef>
                          <a:spcPts val="0"/>
                        </a:spcBef>
                        <a:spcAft>
                          <a:spcPts val="0"/>
                        </a:spcAft>
                      </a:pPr>
                      <a:r>
                        <a:rPr lang="en-US" sz="1600" dirty="0">
                          <a:effectLst/>
                        </a:rPr>
                        <a:t> </a:t>
                      </a:r>
                      <a:endParaRPr lang="en-US" sz="2800" dirty="0">
                        <a:effectLst/>
                        <a:latin typeface="Calibri"/>
                        <a:ea typeface="Calibri"/>
                        <a:cs typeface="Times New Roman"/>
                      </a:endParaRPr>
                    </a:p>
                  </a:txBody>
                  <a:tcPr marL="68580" marR="68580" marT="0" marB="0"/>
                </a:tc>
                <a:tc>
                  <a:txBody>
                    <a:bodyPr/>
                    <a:lstStyle/>
                    <a:p>
                      <a:pPr marL="0" marR="0" indent="0" algn="ctr">
                        <a:lnSpc>
                          <a:spcPct val="100000"/>
                        </a:lnSpc>
                        <a:spcBef>
                          <a:spcPts val="0"/>
                        </a:spcBef>
                        <a:spcAft>
                          <a:spcPts val="0"/>
                        </a:spcAft>
                      </a:pPr>
                      <a:r>
                        <a:rPr lang="en-US" sz="1050" dirty="0">
                          <a:effectLst/>
                        </a:rPr>
                        <a:t> </a:t>
                      </a:r>
                      <a:r>
                        <a:rPr lang="en-US" sz="1600" b="1" dirty="0" smtClean="0">
                          <a:effectLst/>
                        </a:rPr>
                        <a:t>UNSATISFACTORY </a:t>
                      </a:r>
                      <a:r>
                        <a:rPr lang="en-US" sz="1600" b="1" dirty="0">
                          <a:effectLst/>
                        </a:rPr>
                        <a:t>(0)</a:t>
                      </a:r>
                      <a:endParaRPr lang="en-US" sz="2800" b="1" dirty="0">
                        <a:effectLst/>
                      </a:endParaRPr>
                    </a:p>
                    <a:p>
                      <a:pPr marL="0" marR="0" indent="0" algn="ctr">
                        <a:lnSpc>
                          <a:spcPct val="100000"/>
                        </a:lnSpc>
                        <a:spcBef>
                          <a:spcPts val="0"/>
                        </a:spcBef>
                        <a:spcAft>
                          <a:spcPts val="0"/>
                        </a:spcAft>
                      </a:pPr>
                      <a:r>
                        <a:rPr lang="en-US" sz="1000" dirty="0">
                          <a:effectLst/>
                        </a:rPr>
                        <a:t> </a:t>
                      </a:r>
                      <a:endParaRPr lang="en-US" sz="2800" dirty="0">
                        <a:effectLst/>
                      </a:endParaRPr>
                    </a:p>
                    <a:p>
                      <a:pPr marL="0" marR="0" lvl="0" indent="0" algn="l">
                        <a:lnSpc>
                          <a:spcPct val="100000"/>
                        </a:lnSpc>
                        <a:spcBef>
                          <a:spcPts val="0"/>
                        </a:spcBef>
                        <a:spcAft>
                          <a:spcPts val="0"/>
                        </a:spcAft>
                        <a:buFont typeface="Symbol"/>
                        <a:buChar char=""/>
                      </a:pPr>
                      <a:r>
                        <a:rPr lang="en-US" sz="1600" dirty="0" smtClean="0">
                          <a:effectLst/>
                        </a:rPr>
                        <a:t>Fails</a:t>
                      </a:r>
                      <a:r>
                        <a:rPr lang="en-US" sz="1600" baseline="0" dirty="0" smtClean="0">
                          <a:effectLst/>
                        </a:rPr>
                        <a:t> </a:t>
                      </a:r>
                      <a:r>
                        <a:rPr lang="en-US" sz="1600" dirty="0" smtClean="0">
                          <a:effectLst/>
                        </a:rPr>
                        <a:t>to </a:t>
                      </a:r>
                      <a:r>
                        <a:rPr lang="en-US" sz="1600" dirty="0">
                          <a:effectLst/>
                        </a:rPr>
                        <a:t>develop the task or may only refer to the issue in a general way; OR includes no relevant facts, examples, or details; </a:t>
                      </a:r>
                      <a:r>
                        <a:rPr lang="en-US" sz="1600" dirty="0" smtClean="0">
                          <a:effectLst/>
                        </a:rPr>
                        <a:t>OR </a:t>
                      </a:r>
                      <a:r>
                        <a:rPr lang="en-US" sz="1600" dirty="0">
                          <a:effectLst/>
                        </a:rPr>
                        <a:t>includes only </a:t>
                      </a:r>
                      <a:r>
                        <a:rPr lang="en-US" sz="1600" dirty="0">
                          <a:solidFill>
                            <a:srgbClr val="FF0000"/>
                          </a:solidFill>
                          <a:effectLst/>
                        </a:rPr>
                        <a:t>entire documents copied</a:t>
                      </a:r>
                      <a:r>
                        <a:rPr lang="en-US" sz="1600" dirty="0">
                          <a:effectLst/>
                        </a:rPr>
                        <a:t>; OR  is illegible; OR is a blank paper.</a:t>
                      </a:r>
                      <a:endParaRPr lang="en-US"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7155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a:t>
            </a:r>
            <a:endParaRPr lang="en-US" dirty="0"/>
          </a:p>
        </p:txBody>
      </p:sp>
      <p:sp>
        <p:nvSpPr>
          <p:cNvPr id="3" name="Content Placeholder 2"/>
          <p:cNvSpPr>
            <a:spLocks noGrp="1"/>
          </p:cNvSpPr>
          <p:nvPr>
            <p:ph idx="1"/>
          </p:nvPr>
        </p:nvSpPr>
        <p:spPr/>
        <p:txBody>
          <a:bodyPr/>
          <a:lstStyle/>
          <a:p>
            <a:r>
              <a:rPr lang="en-US" dirty="0" smtClean="0"/>
              <a:t>You will collect information and complete tasks about the 3 Ancient Civilizations.</a:t>
            </a:r>
          </a:p>
          <a:p>
            <a:r>
              <a:rPr lang="en-US" dirty="0" smtClean="0"/>
              <a:t>Once you complete an activity, you will check in with us an earn points. </a:t>
            </a:r>
          </a:p>
          <a:p>
            <a:r>
              <a:rPr lang="en-US" dirty="0" smtClean="0"/>
              <a:t>Some are mandatory—they will have a </a:t>
            </a:r>
            <a:r>
              <a:rPr lang="en-US" dirty="0">
                <a:solidFill>
                  <a:srgbClr val="FF0000"/>
                </a:solidFill>
                <a:sym typeface="Webdings"/>
              </a:rPr>
              <a:t></a:t>
            </a:r>
            <a:endParaRPr lang="en-US" sz="2400" dirty="0">
              <a:solidFill>
                <a:srgbClr val="FF0000"/>
              </a:solidFill>
            </a:endParaRPr>
          </a:p>
          <a:p>
            <a:r>
              <a:rPr lang="en-US" dirty="0"/>
              <a:t>S</a:t>
            </a:r>
            <a:r>
              <a:rPr lang="en-US" dirty="0" smtClean="0"/>
              <a:t>ome are optional—the directions in each section will tell you how many to choose.</a:t>
            </a:r>
          </a:p>
          <a:p>
            <a:r>
              <a:rPr lang="en-US" dirty="0" smtClean="0"/>
              <a:t>Bring HEADPHONES for video activities </a:t>
            </a:r>
            <a:endParaRPr lang="en-US" dirty="0"/>
          </a:p>
        </p:txBody>
      </p:sp>
    </p:spTree>
    <p:extLst>
      <p:ext uri="{BB962C8B-B14F-4D97-AF65-F5344CB8AC3E}">
        <p14:creationId xmlns:p14="http://schemas.microsoft.com/office/powerpoint/2010/main" val="5694581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768505561"/>
              </p:ext>
            </p:extLst>
          </p:nvPr>
        </p:nvGraphicFramePr>
        <p:xfrm>
          <a:off x="127001" y="25400"/>
          <a:ext cx="8991599" cy="6837567"/>
        </p:xfrm>
        <a:graphic>
          <a:graphicData uri="http://schemas.openxmlformats.org/drawingml/2006/table">
            <a:tbl>
              <a:tblPr firstRow="1" firstCol="1" bandRow="1">
                <a:tableStyleId>{5C22544A-7EE6-4342-B048-85BDC9FD1C3A}</a:tableStyleId>
              </a:tblPr>
              <a:tblGrid>
                <a:gridCol w="1716578"/>
                <a:gridCol w="5803669"/>
                <a:gridCol w="1471352"/>
              </a:tblGrid>
              <a:tr h="1219200">
                <a:tc gridSpan="3">
                  <a:txBody>
                    <a:bodyPr/>
                    <a:lstStyle/>
                    <a:p>
                      <a:pPr marL="0" marR="0" algn="l">
                        <a:lnSpc>
                          <a:spcPct val="115000"/>
                        </a:lnSpc>
                        <a:spcBef>
                          <a:spcPts val="0"/>
                        </a:spcBef>
                        <a:spcAft>
                          <a:spcPts val="0"/>
                        </a:spcAft>
                      </a:pPr>
                      <a:r>
                        <a:rPr lang="en-US" sz="1100" dirty="0">
                          <a:solidFill>
                            <a:schemeClr val="tx1"/>
                          </a:solidFill>
                          <a:effectLst/>
                        </a:rPr>
                        <a:t>Directions: Pick one of the enduring issues from the brainstorm chart. Write a TEAL paragraph that </a:t>
                      </a:r>
                      <a:endParaRPr lang="en-US" sz="1200" dirty="0">
                        <a:solidFill>
                          <a:schemeClr val="tx1"/>
                        </a:solidFill>
                        <a:effectLst/>
                      </a:endParaRPr>
                    </a:p>
                    <a:p>
                      <a:pPr marL="342900" marR="0" lvl="0" indent="-342900" algn="l">
                        <a:lnSpc>
                          <a:spcPct val="115000"/>
                        </a:lnSpc>
                        <a:spcBef>
                          <a:spcPts val="0"/>
                        </a:spcBef>
                        <a:spcAft>
                          <a:spcPts val="0"/>
                        </a:spcAft>
                        <a:buFont typeface="Symbol"/>
                        <a:buChar char=""/>
                      </a:pPr>
                      <a:r>
                        <a:rPr lang="en-US" sz="1100" dirty="0">
                          <a:solidFill>
                            <a:schemeClr val="tx1"/>
                          </a:solidFill>
                          <a:effectLst/>
                        </a:rPr>
                        <a:t>States the Enduring Issue you chose and a definition</a:t>
                      </a:r>
                      <a:endParaRPr lang="en-US" sz="1200" dirty="0">
                        <a:solidFill>
                          <a:schemeClr val="tx1"/>
                        </a:solidFill>
                        <a:effectLst/>
                      </a:endParaRPr>
                    </a:p>
                    <a:p>
                      <a:pPr marL="342900" marR="0" lvl="0" indent="-342900" algn="l">
                        <a:lnSpc>
                          <a:spcPct val="115000"/>
                        </a:lnSpc>
                        <a:spcBef>
                          <a:spcPts val="0"/>
                        </a:spcBef>
                        <a:spcAft>
                          <a:spcPts val="0"/>
                        </a:spcAft>
                        <a:buFont typeface="Symbol"/>
                        <a:buChar char=""/>
                      </a:pPr>
                      <a:r>
                        <a:rPr lang="en-US" sz="1100" dirty="0">
                          <a:solidFill>
                            <a:schemeClr val="tx1"/>
                          </a:solidFill>
                          <a:effectLst/>
                        </a:rPr>
                        <a:t>Provides evidence &amp; examples from the document—QUOTATIONS </a:t>
                      </a:r>
                      <a:endParaRPr lang="en-US" sz="1200" dirty="0">
                        <a:solidFill>
                          <a:schemeClr val="tx1"/>
                        </a:solidFill>
                        <a:effectLst/>
                      </a:endParaRPr>
                    </a:p>
                    <a:p>
                      <a:pPr marL="342900" marR="0" lvl="0" indent="-342900" algn="l">
                        <a:lnSpc>
                          <a:spcPct val="115000"/>
                        </a:lnSpc>
                        <a:spcBef>
                          <a:spcPts val="0"/>
                        </a:spcBef>
                        <a:spcAft>
                          <a:spcPts val="0"/>
                        </a:spcAft>
                        <a:buFont typeface="Symbol"/>
                        <a:buChar char=""/>
                      </a:pPr>
                      <a:r>
                        <a:rPr lang="en-US" sz="1100" dirty="0">
                          <a:solidFill>
                            <a:schemeClr val="tx1"/>
                          </a:solidFill>
                          <a:effectLst/>
                        </a:rPr>
                        <a:t>Explanation in YOUR OWN WORDS of how the evidence/examples connects to the E.I. chosen</a:t>
                      </a:r>
                      <a:endParaRPr lang="en-US" sz="1200" dirty="0">
                        <a:solidFill>
                          <a:schemeClr val="tx1"/>
                        </a:solidFill>
                        <a:effectLst/>
                      </a:endParaRPr>
                    </a:p>
                    <a:p>
                      <a:pPr marL="342900" marR="0" lvl="0" indent="-342900" algn="l">
                        <a:lnSpc>
                          <a:spcPct val="115000"/>
                        </a:lnSpc>
                        <a:spcBef>
                          <a:spcPts val="0"/>
                        </a:spcBef>
                        <a:spcAft>
                          <a:spcPts val="0"/>
                        </a:spcAft>
                        <a:buFont typeface="Symbol"/>
                        <a:buChar char=""/>
                      </a:pPr>
                      <a:r>
                        <a:rPr lang="en-US" sz="1100" dirty="0">
                          <a:solidFill>
                            <a:schemeClr val="tx1"/>
                          </a:solidFill>
                          <a:effectLst/>
                        </a:rPr>
                        <a:t>Analysis how this issue affected people or been affected by people.</a:t>
                      </a:r>
                      <a:endParaRPr lang="en-US" sz="1200" dirty="0">
                        <a:solidFill>
                          <a:schemeClr val="tx1"/>
                        </a:solidFill>
                        <a:effectLst/>
                      </a:endParaRPr>
                    </a:p>
                    <a:p>
                      <a:pPr marL="342900" marR="0" lvl="0" indent="-342900" algn="l">
                        <a:lnSpc>
                          <a:spcPct val="115000"/>
                        </a:lnSpc>
                        <a:spcBef>
                          <a:spcPts val="0"/>
                        </a:spcBef>
                        <a:spcAft>
                          <a:spcPts val="0"/>
                        </a:spcAft>
                        <a:buFont typeface="Symbol"/>
                        <a:buChar char=""/>
                      </a:pPr>
                      <a:r>
                        <a:rPr lang="en-US" sz="1100" dirty="0">
                          <a:solidFill>
                            <a:schemeClr val="tx1"/>
                          </a:solidFill>
                          <a:effectLst/>
                        </a:rPr>
                        <a:t>How the issues has continued to be an issue or changed over time.</a:t>
                      </a:r>
                      <a:endParaRPr lang="en-US" sz="1200" dirty="0">
                        <a:solidFill>
                          <a:schemeClr val="tx1"/>
                        </a:solidFill>
                        <a:effectLst/>
                      </a:endParaRPr>
                    </a:p>
                    <a:p>
                      <a:pPr marL="0" marR="0" algn="l">
                        <a:lnSpc>
                          <a:spcPct val="115000"/>
                        </a:lnSpc>
                        <a:spcBef>
                          <a:spcPts val="0"/>
                        </a:spcBef>
                        <a:spcAft>
                          <a:spcPts val="0"/>
                        </a:spcAft>
                      </a:pPr>
                      <a:r>
                        <a:rPr lang="en-US" sz="1100" dirty="0">
                          <a:solidFill>
                            <a:schemeClr val="tx1"/>
                          </a:solidFill>
                          <a:effectLst/>
                        </a:rPr>
                        <a:t> </a:t>
                      </a:r>
                      <a:endParaRPr lang="en-US" sz="1200" dirty="0">
                        <a:solidFill>
                          <a:schemeClr val="tx1"/>
                        </a:solidFill>
                        <a:effectLst/>
                        <a:latin typeface="Calibri"/>
                        <a:ea typeface="Calibri"/>
                        <a:cs typeface="Times New Roman"/>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r h="474032">
                <a:tc>
                  <a:txBody>
                    <a:bodyPr/>
                    <a:lstStyle/>
                    <a:p>
                      <a:pPr marL="0" marR="0" algn="ctr">
                        <a:lnSpc>
                          <a:spcPct val="115000"/>
                        </a:lnSpc>
                        <a:spcBef>
                          <a:spcPts val="0"/>
                        </a:spcBef>
                        <a:spcAft>
                          <a:spcPts val="0"/>
                        </a:spcAft>
                      </a:pPr>
                      <a:r>
                        <a:rPr lang="en-US" sz="1400">
                          <a:solidFill>
                            <a:schemeClr val="tx1"/>
                          </a:solidFill>
                          <a:effectLst/>
                        </a:rPr>
                        <a:t>What is done well? </a:t>
                      </a:r>
                      <a:endParaRPr lang="en-US" sz="1200">
                        <a:solidFill>
                          <a:schemeClr val="tx1"/>
                        </a:solidFill>
                        <a:effectLst/>
                        <a:latin typeface="Calibri"/>
                        <a:ea typeface="Calibri"/>
                        <a:cs typeface="Times New Roman"/>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1400" b="1" dirty="0">
                          <a:solidFill>
                            <a:schemeClr val="tx1"/>
                          </a:solidFill>
                          <a:effectLst/>
                        </a:rPr>
                        <a:t> </a:t>
                      </a:r>
                      <a:endParaRPr lang="en-US" sz="1400" b="1" dirty="0">
                        <a:solidFill>
                          <a:schemeClr val="tx1"/>
                        </a:solidFill>
                        <a:effectLst/>
                        <a:latin typeface="Calibri"/>
                        <a:ea typeface="Calibri"/>
                        <a:cs typeface="Times New Roman"/>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1400" b="1" dirty="0">
                          <a:effectLst/>
                        </a:rPr>
                        <a:t>How can we improve?</a:t>
                      </a:r>
                      <a:endParaRPr lang="en-US" sz="1400" b="1" dirty="0">
                        <a:effectLst/>
                        <a:latin typeface="Calibri"/>
                        <a:ea typeface="Calibri"/>
                        <a:cs typeface="Times New Roman"/>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58705">
                <a:tc>
                  <a:txBody>
                    <a:bodyPr/>
                    <a:lstStyle/>
                    <a:p>
                      <a:pPr marL="0" marR="0" algn="l">
                        <a:lnSpc>
                          <a:spcPct val="115000"/>
                        </a:lnSpc>
                        <a:spcBef>
                          <a:spcPts val="0"/>
                        </a:spcBef>
                        <a:spcAft>
                          <a:spcPts val="0"/>
                        </a:spcAft>
                      </a:pPr>
                      <a:r>
                        <a:rPr lang="en-US" sz="1400" dirty="0">
                          <a:solidFill>
                            <a:schemeClr val="tx1"/>
                          </a:solidFill>
                          <a:effectLst/>
                        </a:rPr>
                        <a:t> </a:t>
                      </a:r>
                      <a:endParaRPr lang="en-US" sz="1200" dirty="0">
                        <a:solidFill>
                          <a:schemeClr val="tx1"/>
                        </a:solidFill>
                        <a:effectLst/>
                        <a:latin typeface="Calibri"/>
                        <a:ea typeface="Calibri"/>
                        <a:cs typeface="Times New Roman"/>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5720" marR="0" algn="l">
                        <a:lnSpc>
                          <a:spcPct val="115000"/>
                        </a:lnSpc>
                        <a:spcBef>
                          <a:spcPts val="0"/>
                        </a:spcBef>
                        <a:spcAft>
                          <a:spcPts val="0"/>
                        </a:spcAft>
                      </a:pPr>
                      <a:r>
                        <a:rPr lang="en-US" sz="1400" kern="1200" dirty="0" smtClean="0">
                          <a:solidFill>
                            <a:schemeClr val="dk1"/>
                          </a:solidFill>
                          <a:effectLst/>
                          <a:latin typeface="+mn-lt"/>
                          <a:ea typeface="+mn-ea"/>
                          <a:cs typeface="+mn-cs"/>
                        </a:rPr>
                        <a:t>An enduring issue is an issue that exists across time. It is one that many societies have attempted to address with varying degrees of success. One enduring issue is impact of the environment on humans, which means that the place people live are impacted by geographic features and their access to resources; therefore, affecting the way the people function in society.  This enduring issue has been seen in Ancient Greece. One example of the enduring issue of impact of environment on humans can be seen in Ancient Greece is that Greece had a lot of mountains.  It is also an archipelago.  This displays the enduring issue of impact of environment on humans because since the mountains were barriers, city-states formed like Athens and Sparta.   This impacted Greeks in a negative way because women were not allowed to vote.  Slaves weren’t treated nicely.  Babies were left in the mountains in Sparta.   This shows how the environment impacted humans negative because people were treated unfairly.  This changed over time because now woman have the right to vote.</a:t>
                      </a:r>
                      <a:endParaRPr lang="en-US" sz="1100" dirty="0">
                        <a:solidFill>
                          <a:schemeClr val="tx1"/>
                        </a:solidFill>
                        <a:effectLst/>
                        <a:latin typeface="Calibri"/>
                        <a:ea typeface="Calibri"/>
                        <a:cs typeface="Times New Roman"/>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a:effectLst/>
                        </a:rPr>
                        <a:t> </a:t>
                      </a:r>
                      <a:endParaRPr lang="en-US" sz="700">
                        <a:effectLst/>
                        <a:latin typeface="Calibri"/>
                        <a:ea typeface="Calibri"/>
                        <a:cs typeface="Times New Roman"/>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6877">
                <a:tc gridSpan="3">
                  <a:txBody>
                    <a:bodyPr/>
                    <a:lstStyle/>
                    <a:p>
                      <a:pPr marL="0" marR="0" algn="l">
                        <a:lnSpc>
                          <a:spcPct val="115000"/>
                        </a:lnSpc>
                        <a:spcBef>
                          <a:spcPts val="0"/>
                        </a:spcBef>
                        <a:spcAft>
                          <a:spcPts val="0"/>
                        </a:spcAft>
                      </a:pPr>
                      <a:r>
                        <a:rPr lang="en-US" sz="1400" dirty="0">
                          <a:solidFill>
                            <a:schemeClr val="tx1"/>
                          </a:solidFill>
                          <a:effectLst/>
                        </a:rPr>
                        <a:t>NEXT STEPS: To improve this response, you should…</a:t>
                      </a:r>
                      <a:endParaRPr lang="en-US" sz="1200" dirty="0">
                        <a:solidFill>
                          <a:schemeClr val="tx1"/>
                        </a:solidFill>
                        <a:effectLst/>
                      </a:endParaRPr>
                    </a:p>
                    <a:p>
                      <a:pPr marL="0" marR="0" algn="l">
                        <a:lnSpc>
                          <a:spcPct val="115000"/>
                        </a:lnSpc>
                        <a:spcBef>
                          <a:spcPts val="0"/>
                        </a:spcBef>
                        <a:spcAft>
                          <a:spcPts val="0"/>
                        </a:spcAft>
                      </a:pPr>
                      <a:r>
                        <a:rPr lang="en-US" sz="1400" dirty="0">
                          <a:solidFill>
                            <a:schemeClr val="tx1"/>
                          </a:solidFill>
                          <a:effectLst/>
                        </a:rPr>
                        <a:t> </a:t>
                      </a:r>
                      <a:endParaRPr lang="en-US" sz="1200" dirty="0">
                        <a:solidFill>
                          <a:schemeClr val="tx1"/>
                        </a:solidFill>
                        <a:effectLst/>
                      </a:endParaRPr>
                    </a:p>
                    <a:p>
                      <a:pPr marL="0" marR="0" algn="l">
                        <a:lnSpc>
                          <a:spcPct val="115000"/>
                        </a:lnSpc>
                        <a:spcBef>
                          <a:spcPts val="0"/>
                        </a:spcBef>
                        <a:spcAft>
                          <a:spcPts val="0"/>
                        </a:spcAft>
                      </a:pPr>
                      <a:r>
                        <a:rPr lang="en-US" sz="1400" dirty="0">
                          <a:solidFill>
                            <a:schemeClr val="tx1"/>
                          </a:solidFill>
                          <a:effectLst/>
                        </a:rPr>
                        <a:t> </a:t>
                      </a:r>
                      <a:endParaRPr lang="en-US" sz="1200" dirty="0">
                        <a:solidFill>
                          <a:schemeClr val="tx1"/>
                        </a:solidFill>
                        <a:effectLst/>
                      </a:endParaRPr>
                    </a:p>
                  </a:txBody>
                  <a:tcPr marL="43301" marR="433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534511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477000"/>
          </a:xfrm>
        </p:spPr>
        <p:txBody>
          <a:bodyPr>
            <a:normAutofit fontScale="55000" lnSpcReduction="20000"/>
          </a:bodyPr>
          <a:lstStyle/>
          <a:p>
            <a:pPr marL="0" indent="0">
              <a:buNone/>
            </a:pPr>
            <a:r>
              <a:rPr lang="en-US" dirty="0" smtClean="0"/>
              <a:t>	An </a:t>
            </a:r>
            <a:r>
              <a:rPr lang="en-US" dirty="0"/>
              <a:t>enduring issue is an issue that exists across time. It is one that many societies have attempted to address with varying degrees of success. One enduring issue is </a:t>
            </a:r>
            <a:r>
              <a:rPr lang="en-US" b="1" u="sng" dirty="0" smtClean="0">
                <a:solidFill>
                  <a:srgbClr val="FF0000"/>
                </a:solidFill>
              </a:rPr>
              <a:t>impact of humans on the environment</a:t>
            </a:r>
            <a:r>
              <a:rPr lang="en-US" u="sng" dirty="0" smtClean="0">
                <a:solidFill>
                  <a:srgbClr val="FF0000"/>
                </a:solidFill>
              </a:rPr>
              <a:t>, which means that the place people live are impacted by geographic features and their access to resources; therefore, affecting the way the people function in </a:t>
            </a:r>
            <a:r>
              <a:rPr lang="en-US" dirty="0" smtClean="0">
                <a:solidFill>
                  <a:srgbClr val="FF0000"/>
                </a:solidFill>
              </a:rPr>
              <a:t>society.  </a:t>
            </a:r>
            <a:r>
              <a:rPr lang="en-US" dirty="0" smtClean="0"/>
              <a:t>This </a:t>
            </a:r>
            <a:r>
              <a:rPr lang="en-US" dirty="0"/>
              <a:t>enduring issue has been seen in Ancient Greece. One example of the enduring issue of </a:t>
            </a:r>
            <a:r>
              <a:rPr lang="en-US" b="1" dirty="0" smtClean="0"/>
              <a:t>impact of the environment on humans </a:t>
            </a:r>
            <a:r>
              <a:rPr lang="en-US" dirty="0" smtClean="0"/>
              <a:t>can </a:t>
            </a:r>
            <a:r>
              <a:rPr lang="en-US" dirty="0"/>
              <a:t>be seen in Ancient Greece </a:t>
            </a:r>
            <a:r>
              <a:rPr lang="en-US" dirty="0" smtClean="0"/>
              <a:t>is that </a:t>
            </a:r>
            <a:r>
              <a:rPr lang="en-US" u="sng" dirty="0" smtClean="0">
                <a:solidFill>
                  <a:srgbClr val="7030A0"/>
                </a:solidFill>
              </a:rPr>
              <a:t>Greece was very mountainous making it difficult to have access to resources and fertile land.  However, because is an archipelago, which is a chain of islands, Greece has access to bays and seas. Not only does this make it “safe </a:t>
            </a:r>
            <a:r>
              <a:rPr lang="en-US" u="sng" dirty="0">
                <a:solidFill>
                  <a:srgbClr val="7030A0"/>
                </a:solidFill>
              </a:rPr>
              <a:t>harbors for </a:t>
            </a:r>
            <a:r>
              <a:rPr lang="en-US" u="sng" dirty="0" smtClean="0">
                <a:solidFill>
                  <a:srgbClr val="7030A0"/>
                </a:solidFill>
              </a:rPr>
              <a:t>ships”, but “the </a:t>
            </a:r>
            <a:r>
              <a:rPr lang="en-US" u="sng" dirty="0">
                <a:solidFill>
                  <a:srgbClr val="7030A0"/>
                </a:solidFill>
              </a:rPr>
              <a:t>Greeks became skilled sailors, carrying cargoes of olive oil, wine, and marble around the eastern </a:t>
            </a:r>
            <a:r>
              <a:rPr lang="en-US" u="sng" dirty="0" smtClean="0">
                <a:solidFill>
                  <a:srgbClr val="7030A0"/>
                </a:solidFill>
              </a:rPr>
              <a:t>Mediterranean”.  As a result, Greece could trade with the Mediterranean world, which would lead to cultural diffusion.  Greeks provided olive oil, wine and marble, while received grains and metals.  In addition, the Greeks adopted the Phoenician alphabet, which became “the basis </a:t>
            </a:r>
            <a:r>
              <a:rPr lang="en-US" u="sng" dirty="0">
                <a:solidFill>
                  <a:srgbClr val="7030A0"/>
                </a:solidFill>
              </a:rPr>
              <a:t>of all western alphabets and </a:t>
            </a:r>
            <a:r>
              <a:rPr lang="en-US" u="sng" dirty="0" smtClean="0">
                <a:solidFill>
                  <a:srgbClr val="7030A0"/>
                </a:solidFill>
              </a:rPr>
              <a:t>languages”. </a:t>
            </a:r>
            <a:r>
              <a:rPr lang="en-US" dirty="0"/>
              <a:t>This displays the enduring issue of </a:t>
            </a:r>
            <a:r>
              <a:rPr lang="en-US" b="1" dirty="0" smtClean="0"/>
              <a:t>impact of environment on humans </a:t>
            </a:r>
            <a:r>
              <a:rPr lang="en-US" dirty="0" smtClean="0"/>
              <a:t>because </a:t>
            </a:r>
            <a:r>
              <a:rPr lang="en-US" u="sng" dirty="0" smtClean="0">
                <a:solidFill>
                  <a:schemeClr val="accent6">
                    <a:lumMod val="75000"/>
                  </a:schemeClr>
                </a:solidFill>
              </a:rPr>
              <a:t>the bays and the seas that surround Greece helped the Greeks get access to resources they needed that were not in their civilization.  Because Greece had lots of mountains “making </a:t>
            </a:r>
            <a:r>
              <a:rPr lang="en-US" u="sng" dirty="0">
                <a:solidFill>
                  <a:schemeClr val="accent6">
                    <a:lumMod val="75000"/>
                  </a:schemeClr>
                </a:solidFill>
              </a:rPr>
              <a:t>up 80% of the </a:t>
            </a:r>
            <a:r>
              <a:rPr lang="en-US" u="sng" dirty="0" smtClean="0">
                <a:solidFill>
                  <a:schemeClr val="accent6">
                    <a:lumMod val="75000"/>
                  </a:schemeClr>
                </a:solidFill>
              </a:rPr>
              <a:t>land”, they were unable to produce farmland to grow crops. </a:t>
            </a:r>
            <a:r>
              <a:rPr lang="en-US" u="sng" dirty="0">
                <a:solidFill>
                  <a:schemeClr val="accent6">
                    <a:lumMod val="75000"/>
                  </a:schemeClr>
                </a:solidFill>
              </a:rPr>
              <a:t>These forced the Greeks to trade and have </a:t>
            </a:r>
            <a:r>
              <a:rPr lang="en-US" u="sng" dirty="0" smtClean="0">
                <a:solidFill>
                  <a:schemeClr val="accent6">
                    <a:lumMod val="75000"/>
                  </a:schemeClr>
                </a:solidFill>
              </a:rPr>
              <a:t>and have contact with other people, places, and societies. </a:t>
            </a:r>
            <a:r>
              <a:rPr lang="en-US" dirty="0" smtClean="0">
                <a:solidFill>
                  <a:schemeClr val="accent6">
                    <a:lumMod val="75000"/>
                  </a:schemeClr>
                </a:solidFill>
              </a:rPr>
              <a:t> </a:t>
            </a:r>
            <a:r>
              <a:rPr lang="en-US" dirty="0" smtClean="0"/>
              <a:t>This impacted Greeks in a </a:t>
            </a:r>
            <a:r>
              <a:rPr lang="en-US" u="sng" dirty="0" smtClean="0">
                <a:solidFill>
                  <a:schemeClr val="accent5"/>
                </a:solidFill>
              </a:rPr>
              <a:t>positive way because access to water helped Greek civilization grow and expand due to trade.  They could have access to goods and raw materials that were not available to them.  Greeks could transport people and goods.  By having access to other lands, Greeks could influence their culture across territories. Also, due to trade, they developed a common language with other areas of the world, which made communication easier.  </a:t>
            </a:r>
            <a:r>
              <a:rPr lang="en-US" dirty="0" smtClean="0"/>
              <a:t>This continues to be an issue because </a:t>
            </a:r>
            <a:r>
              <a:rPr lang="en-US" u="sng" dirty="0" smtClean="0">
                <a:solidFill>
                  <a:schemeClr val="accent3">
                    <a:lumMod val="50000"/>
                  </a:schemeClr>
                </a:solidFill>
              </a:rPr>
              <a:t>Greece still faces natural barriers and lack of natural resources; however, the seas continue to still be an important feature to keep them connected to the outside world.  Greece continues to rely on trade to get the raw materials they need, such as grains.  They, in return, still provide olive oils, wines, and marble to other parts of the world.</a:t>
            </a:r>
            <a:endParaRPr lang="en-US" dirty="0" smtClean="0"/>
          </a:p>
          <a:p>
            <a:pPr marL="0" indent="0">
              <a:buNone/>
            </a:pPr>
            <a:endParaRPr lang="en-US" u="sng" dirty="0">
              <a:solidFill>
                <a:schemeClr val="accent6">
                  <a:lumMod val="75000"/>
                </a:schemeClr>
              </a:solidFill>
            </a:endParaRPr>
          </a:p>
        </p:txBody>
      </p:sp>
    </p:spTree>
    <p:extLst>
      <p:ext uri="{BB962C8B-B14F-4D97-AF65-F5344CB8AC3E}">
        <p14:creationId xmlns:p14="http://schemas.microsoft.com/office/powerpoint/2010/main" val="1785077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a:t>
            </a:r>
            <a:endParaRPr lang="en-US" dirty="0"/>
          </a:p>
        </p:txBody>
      </p:sp>
      <p:sp>
        <p:nvSpPr>
          <p:cNvPr id="3" name="Content Placeholder 2"/>
          <p:cNvSpPr>
            <a:spLocks noGrp="1"/>
          </p:cNvSpPr>
          <p:nvPr>
            <p:ph idx="1"/>
          </p:nvPr>
        </p:nvSpPr>
        <p:spPr/>
        <p:txBody>
          <a:bodyPr/>
          <a:lstStyle/>
          <a:p>
            <a:r>
              <a:rPr lang="en-US" dirty="0" smtClean="0"/>
              <a:t>Choose </a:t>
            </a:r>
            <a:r>
              <a:rPr lang="en-US" dirty="0" smtClean="0">
                <a:solidFill>
                  <a:srgbClr val="FF0000"/>
                </a:solidFill>
              </a:rPr>
              <a:t>TWO</a:t>
            </a:r>
            <a:r>
              <a:rPr lang="en-US" dirty="0" smtClean="0"/>
              <a:t> creative activities to complete.</a:t>
            </a:r>
          </a:p>
          <a:p>
            <a:r>
              <a:rPr lang="en-US" dirty="0" smtClean="0"/>
              <a:t>See options on your main handout/point sheet for Part 2</a:t>
            </a:r>
          </a:p>
          <a:p>
            <a:endParaRPr lang="en-US" dirty="0" smtClean="0"/>
          </a:p>
        </p:txBody>
      </p:sp>
    </p:spTree>
    <p:extLst>
      <p:ext uri="{BB962C8B-B14F-4D97-AF65-F5344CB8AC3E}">
        <p14:creationId xmlns:p14="http://schemas.microsoft.com/office/powerpoint/2010/main" val="519472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4447350"/>
              </p:ext>
            </p:extLst>
          </p:nvPr>
        </p:nvGraphicFramePr>
        <p:xfrm>
          <a:off x="76200" y="76200"/>
          <a:ext cx="8991600" cy="6721327"/>
        </p:xfrm>
        <a:graphic>
          <a:graphicData uri="http://schemas.openxmlformats.org/drawingml/2006/table">
            <a:tbl>
              <a:tblPr firstRow="1" firstCol="1" lastRow="1" lastCol="1" bandRow="1" bandCol="1">
                <a:tableStyleId>{5C22544A-7EE6-4342-B048-85BDC9FD1C3A}</a:tableStyleId>
              </a:tblPr>
              <a:tblGrid>
                <a:gridCol w="8991600"/>
              </a:tblGrid>
              <a:tr h="464173">
                <a:tc>
                  <a:txBody>
                    <a:bodyPr/>
                    <a:lstStyle/>
                    <a:p>
                      <a:pPr marL="0" marR="0">
                        <a:spcBef>
                          <a:spcPts val="0"/>
                        </a:spcBef>
                        <a:spcAft>
                          <a:spcPts val="0"/>
                        </a:spcAft>
                      </a:pPr>
                      <a:r>
                        <a:rPr lang="en-US" sz="1050" dirty="0">
                          <a:solidFill>
                            <a:schemeClr val="tx1"/>
                          </a:solidFill>
                          <a:effectLst/>
                          <a:latin typeface="+mn-lt"/>
                        </a:rPr>
                        <a:t>Applying what you learned from Part </a:t>
                      </a:r>
                      <a:r>
                        <a:rPr lang="en-US" sz="1050" dirty="0" smtClean="0">
                          <a:solidFill>
                            <a:schemeClr val="tx1"/>
                          </a:solidFill>
                          <a:effectLst/>
                          <a:latin typeface="+mn-lt"/>
                        </a:rPr>
                        <a:t>1</a:t>
                      </a:r>
                      <a:endParaRPr lang="en-US" sz="1050" dirty="0">
                        <a:solidFill>
                          <a:schemeClr val="tx1"/>
                        </a:solidFill>
                        <a:effectLst/>
                        <a:latin typeface="+mn-lt"/>
                      </a:endParaRPr>
                    </a:p>
                    <a:p>
                      <a:pPr marL="0" marR="0">
                        <a:spcBef>
                          <a:spcPts val="0"/>
                        </a:spcBef>
                        <a:spcAft>
                          <a:spcPts val="0"/>
                        </a:spcAft>
                      </a:pPr>
                      <a:r>
                        <a:rPr lang="en-US" sz="1050" dirty="0">
                          <a:solidFill>
                            <a:schemeClr val="tx1"/>
                          </a:solidFill>
                          <a:effectLst/>
                          <a:latin typeface="+mn-lt"/>
                        </a:rPr>
                        <a:t>Directions: </a:t>
                      </a:r>
                      <a:r>
                        <a:rPr lang="en-US" sz="1050" dirty="0" smtClean="0">
                          <a:solidFill>
                            <a:schemeClr val="tx1"/>
                          </a:solidFill>
                          <a:effectLst/>
                          <a:latin typeface="+mn-lt"/>
                        </a:rPr>
                        <a:t>Choose </a:t>
                      </a:r>
                      <a:r>
                        <a:rPr lang="en-US" sz="1050" dirty="0">
                          <a:solidFill>
                            <a:schemeClr val="tx1"/>
                          </a:solidFill>
                          <a:effectLst/>
                          <a:latin typeface="+mn-lt"/>
                        </a:rPr>
                        <a:t>*TWO* Activities to complete. </a:t>
                      </a:r>
                      <a:r>
                        <a:rPr lang="en-US" sz="1050" u="sng" dirty="0">
                          <a:solidFill>
                            <a:schemeClr val="tx1"/>
                          </a:solidFill>
                          <a:effectLst/>
                          <a:latin typeface="+mn-lt"/>
                        </a:rPr>
                        <a:t>Make sure to follow all the guidelines.</a:t>
                      </a:r>
                      <a:endParaRPr lang="en-US" sz="1050" dirty="0">
                        <a:solidFill>
                          <a:schemeClr val="tx1"/>
                        </a:solidFill>
                        <a:effectLst/>
                        <a:latin typeface="+mn-lt"/>
                        <a:ea typeface="Times New Roman"/>
                      </a:endParaRPr>
                    </a:p>
                  </a:txBody>
                  <a:tcPr marL="27427" marR="27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132">
                <a:tc>
                  <a:txBody>
                    <a:bodyPr/>
                    <a:lstStyle/>
                    <a:p>
                      <a:pPr marL="0" marR="45720">
                        <a:spcBef>
                          <a:spcPts val="0"/>
                        </a:spcBef>
                        <a:spcAft>
                          <a:spcPts val="0"/>
                        </a:spcAft>
                      </a:pPr>
                      <a:r>
                        <a:rPr lang="en-US" sz="1050" dirty="0" smtClean="0">
                          <a:solidFill>
                            <a:schemeClr val="tx1"/>
                          </a:solidFill>
                          <a:effectLst/>
                          <a:latin typeface="+mn-lt"/>
                        </a:rPr>
                        <a:t>ACTIVITY </a:t>
                      </a:r>
                      <a:r>
                        <a:rPr lang="en-US" sz="1050" dirty="0">
                          <a:solidFill>
                            <a:schemeClr val="tx1"/>
                          </a:solidFill>
                          <a:effectLst/>
                          <a:latin typeface="+mn-lt"/>
                        </a:rPr>
                        <a:t>OPTIONS</a:t>
                      </a:r>
                      <a:r>
                        <a:rPr lang="en-US" sz="1050" dirty="0" smtClean="0">
                          <a:solidFill>
                            <a:schemeClr val="tx1"/>
                          </a:solidFill>
                          <a:effectLst/>
                          <a:latin typeface="+mn-lt"/>
                        </a:rPr>
                        <a:t>:</a:t>
                      </a:r>
                      <a:endParaRPr lang="en-US" sz="1050" dirty="0">
                        <a:solidFill>
                          <a:schemeClr val="tx1"/>
                        </a:solidFill>
                        <a:effectLst/>
                        <a:latin typeface="+mn-lt"/>
                      </a:endParaRPr>
                    </a:p>
                  </a:txBody>
                  <a:tcPr marL="27427" marR="2742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44726">
                <a:tc>
                  <a:txBody>
                    <a:bodyPr/>
                    <a:lstStyle/>
                    <a:p>
                      <a:pPr marL="0" marR="45720">
                        <a:spcBef>
                          <a:spcPts val="0"/>
                        </a:spcBef>
                        <a:spcAft>
                          <a:spcPts val="0"/>
                        </a:spcAft>
                      </a:pPr>
                      <a:r>
                        <a:rPr lang="en-US" sz="1050" u="sng" dirty="0" smtClean="0">
                          <a:solidFill>
                            <a:schemeClr val="tx1"/>
                          </a:solidFill>
                          <a:effectLst/>
                          <a:latin typeface="+mn-lt"/>
                        </a:rPr>
                        <a:t>HISTORICAL </a:t>
                      </a:r>
                      <a:r>
                        <a:rPr lang="en-US" sz="1050" u="sng" dirty="0">
                          <a:solidFill>
                            <a:schemeClr val="tx1"/>
                          </a:solidFill>
                          <a:effectLst/>
                          <a:latin typeface="+mn-lt"/>
                        </a:rPr>
                        <a:t>CIRCUMSTANCES</a:t>
                      </a:r>
                      <a:endParaRPr lang="en-US" sz="1050" dirty="0">
                        <a:solidFill>
                          <a:schemeClr val="tx1"/>
                        </a:solidFill>
                        <a:effectLst/>
                        <a:latin typeface="+mn-lt"/>
                      </a:endParaRPr>
                    </a:p>
                    <a:p>
                      <a:pPr marL="0" marR="45720">
                        <a:spcBef>
                          <a:spcPts val="0"/>
                        </a:spcBef>
                        <a:spcAft>
                          <a:spcPts val="0"/>
                        </a:spcAft>
                      </a:pPr>
                      <a:endParaRPr lang="en-US" sz="1050" dirty="0">
                        <a:solidFill>
                          <a:schemeClr val="tx1"/>
                        </a:solidFill>
                        <a:effectLst/>
                        <a:latin typeface="+mn-lt"/>
                      </a:endParaRPr>
                    </a:p>
                    <a:p>
                      <a:pPr marL="342900" marR="45720" lvl="0" indent="-342900">
                        <a:spcBef>
                          <a:spcPts val="0"/>
                        </a:spcBef>
                        <a:spcAft>
                          <a:spcPts val="0"/>
                        </a:spcAft>
                        <a:buSzPts val="1200"/>
                        <a:buFont typeface="Wingdings"/>
                        <a:buChar char=""/>
                        <a:tabLst>
                          <a:tab pos="228600" algn="l"/>
                        </a:tabLst>
                      </a:pPr>
                      <a:r>
                        <a:rPr lang="en-US" sz="1050" dirty="0">
                          <a:solidFill>
                            <a:schemeClr val="tx1"/>
                          </a:solidFill>
                          <a:effectLst/>
                          <a:latin typeface="+mn-lt"/>
                        </a:rPr>
                        <a:t>DIALOUGE: Create a dialogue between </a:t>
                      </a:r>
                      <a:r>
                        <a:rPr lang="en-US" sz="1050" u="sng" dirty="0">
                          <a:solidFill>
                            <a:schemeClr val="tx1"/>
                          </a:solidFill>
                          <a:effectLst/>
                          <a:latin typeface="+mn-lt"/>
                        </a:rPr>
                        <a:t>TWO</a:t>
                      </a:r>
                      <a:r>
                        <a:rPr lang="en-US" sz="1050" dirty="0">
                          <a:solidFill>
                            <a:schemeClr val="tx1"/>
                          </a:solidFill>
                          <a:effectLst/>
                          <a:latin typeface="+mn-lt"/>
                        </a:rPr>
                        <a:t> Ancient Civilizations you learned about in your project.  Be sure to include the following:</a:t>
                      </a:r>
                    </a:p>
                    <a:p>
                      <a:pPr marL="342900" marR="45720" lvl="0" indent="-342900">
                        <a:spcBef>
                          <a:spcPts val="0"/>
                        </a:spcBef>
                        <a:spcAft>
                          <a:spcPts val="0"/>
                        </a:spcAft>
                        <a:buFont typeface="+mj-lt"/>
                        <a:buAutoNum type="arabicPeriod"/>
                      </a:pPr>
                      <a:r>
                        <a:rPr lang="en-US" sz="1050" dirty="0">
                          <a:solidFill>
                            <a:schemeClr val="tx1"/>
                          </a:solidFill>
                          <a:effectLst/>
                          <a:latin typeface="+mn-lt"/>
                        </a:rPr>
                        <a:t>How the government functions in each civilization (ex: laws, rulers, type of government that exists).</a:t>
                      </a:r>
                    </a:p>
                    <a:p>
                      <a:pPr marL="342900" marR="45720" lvl="0" indent="-342900">
                        <a:spcBef>
                          <a:spcPts val="0"/>
                        </a:spcBef>
                        <a:spcAft>
                          <a:spcPts val="0"/>
                        </a:spcAft>
                        <a:buFont typeface="+mj-lt"/>
                        <a:buAutoNum type="arabicPeriod"/>
                      </a:pPr>
                      <a:r>
                        <a:rPr lang="en-US" sz="1050" dirty="0">
                          <a:solidFill>
                            <a:schemeClr val="tx1"/>
                          </a:solidFill>
                          <a:effectLst/>
                          <a:latin typeface="+mn-lt"/>
                        </a:rPr>
                        <a:t>Important achievements of each civilization.</a:t>
                      </a:r>
                    </a:p>
                    <a:p>
                      <a:pPr marL="457200" marR="45720">
                        <a:spcBef>
                          <a:spcPts val="0"/>
                        </a:spcBef>
                        <a:spcAft>
                          <a:spcPts val="0"/>
                        </a:spcAft>
                      </a:pPr>
                      <a:r>
                        <a:rPr lang="en-US" sz="1050" dirty="0">
                          <a:solidFill>
                            <a:schemeClr val="tx1"/>
                          </a:solidFill>
                          <a:effectLst/>
                          <a:latin typeface="+mn-lt"/>
                        </a:rPr>
                        <a:t>*YOUR DIALOUGE MUST BE A MINIMUM OF 12 LINES</a:t>
                      </a:r>
                      <a:r>
                        <a:rPr lang="en-US" sz="1050" dirty="0" smtClean="0">
                          <a:solidFill>
                            <a:schemeClr val="tx1"/>
                          </a:solidFill>
                          <a:effectLst/>
                          <a:latin typeface="+mn-lt"/>
                        </a:rPr>
                        <a:t>.*</a:t>
                      </a:r>
                      <a:endParaRPr lang="en-US" sz="1050" dirty="0">
                        <a:solidFill>
                          <a:schemeClr val="tx1"/>
                        </a:solidFill>
                        <a:effectLst/>
                        <a:latin typeface="+mn-lt"/>
                      </a:endParaRPr>
                    </a:p>
                    <a:p>
                      <a:pPr marL="457200" marR="45720">
                        <a:spcBef>
                          <a:spcPts val="0"/>
                        </a:spcBef>
                        <a:spcAft>
                          <a:spcPts val="0"/>
                        </a:spcAft>
                      </a:pPr>
                      <a:r>
                        <a:rPr lang="en-US" sz="1050" dirty="0">
                          <a:solidFill>
                            <a:schemeClr val="tx1"/>
                          </a:solidFill>
                          <a:effectLst/>
                          <a:latin typeface="+mn-lt"/>
                        </a:rPr>
                        <a:t>                                              </a:t>
                      </a:r>
                      <a:r>
                        <a:rPr lang="en-US" sz="1050" dirty="0" smtClean="0">
                          <a:solidFill>
                            <a:schemeClr val="tx1"/>
                          </a:solidFill>
                          <a:effectLst/>
                          <a:latin typeface="+mn-lt"/>
                        </a:rPr>
                        <a:t>OR</a:t>
                      </a:r>
                    </a:p>
                    <a:p>
                      <a:pPr marL="285750" lvl="0" indent="-285750">
                        <a:buFont typeface="Wingdings" panose="05000000000000000000" pitchFamily="2" charset="2"/>
                        <a:buChar char="q"/>
                      </a:pPr>
                      <a:r>
                        <a:rPr lang="en-US" sz="1050" b="1" kern="1200" dirty="0" smtClean="0">
                          <a:solidFill>
                            <a:schemeClr val="tx1"/>
                          </a:solidFill>
                          <a:effectLst/>
                          <a:latin typeface="+mn-lt"/>
                          <a:ea typeface="+mn-ea"/>
                          <a:cs typeface="+mn-cs"/>
                        </a:rPr>
                        <a:t>COMIC STRIP: Create a 6 box comic strip that explains the historical circumstances surrounding the creation of one of the Ancient Civilizations you learned</a:t>
                      </a:r>
                      <a:r>
                        <a:rPr lang="en-US" sz="1050" b="1" kern="1200" baseline="0" dirty="0" smtClean="0">
                          <a:solidFill>
                            <a:schemeClr val="tx1"/>
                          </a:solidFill>
                          <a:effectLst/>
                          <a:latin typeface="+mn-lt"/>
                          <a:ea typeface="+mn-ea"/>
                          <a:cs typeface="+mn-cs"/>
                        </a:rPr>
                        <a:t> </a:t>
                      </a:r>
                      <a:r>
                        <a:rPr lang="en-US" sz="1050" b="1" kern="1200" dirty="0" smtClean="0">
                          <a:solidFill>
                            <a:schemeClr val="tx1"/>
                          </a:solidFill>
                          <a:effectLst/>
                          <a:latin typeface="+mn-lt"/>
                          <a:ea typeface="+mn-ea"/>
                          <a:cs typeface="+mn-cs"/>
                        </a:rPr>
                        <a:t>about in your project.  Be sure to include the following:</a:t>
                      </a:r>
                    </a:p>
                    <a:p>
                      <a:pPr lvl="0"/>
                      <a:r>
                        <a:rPr lang="en-US" sz="1050" b="1" kern="1200" dirty="0" smtClean="0">
                          <a:solidFill>
                            <a:schemeClr val="tx1"/>
                          </a:solidFill>
                          <a:effectLst/>
                          <a:latin typeface="+mn-lt"/>
                          <a:ea typeface="+mn-ea"/>
                          <a:cs typeface="+mn-cs"/>
                        </a:rPr>
                        <a:t>1. How the civilization rose to power (ex: government).</a:t>
                      </a:r>
                    </a:p>
                    <a:p>
                      <a:r>
                        <a:rPr lang="en-US" sz="1050" b="1" kern="1200" dirty="0" smtClean="0">
                          <a:solidFill>
                            <a:schemeClr val="tx1"/>
                          </a:solidFill>
                          <a:effectLst/>
                          <a:latin typeface="+mn-lt"/>
                          <a:ea typeface="+mn-ea"/>
                          <a:cs typeface="+mn-cs"/>
                        </a:rPr>
                        <a:t>2.Important achievements of the civilization.  Be sure to explain the impact these achievements have had on the civilization.</a:t>
                      </a:r>
                      <a:endParaRPr lang="en-US" sz="1050" b="1" dirty="0">
                        <a:solidFill>
                          <a:schemeClr val="tx1"/>
                        </a:solidFill>
                        <a:effectLst/>
                        <a:latin typeface="+mn-lt"/>
                        <a:ea typeface="Times New Roman"/>
                      </a:endParaRPr>
                    </a:p>
                  </a:txBody>
                  <a:tcPr marL="27427" marR="27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95077">
                <a:tc>
                  <a:txBody>
                    <a:bodyPr/>
                    <a:lstStyle/>
                    <a:p>
                      <a:pPr marL="0" marR="45720">
                        <a:spcBef>
                          <a:spcPts val="0"/>
                        </a:spcBef>
                        <a:spcAft>
                          <a:spcPts val="0"/>
                        </a:spcAft>
                      </a:pPr>
                      <a:r>
                        <a:rPr lang="en-US" sz="1050" u="none" strike="noStrike" dirty="0">
                          <a:solidFill>
                            <a:schemeClr val="tx1"/>
                          </a:solidFill>
                          <a:effectLst/>
                          <a:latin typeface="+mn-lt"/>
                        </a:rPr>
                        <a:t> </a:t>
                      </a:r>
                      <a:r>
                        <a:rPr lang="en-US" sz="1050" u="sng" dirty="0" smtClean="0">
                          <a:solidFill>
                            <a:schemeClr val="tx1"/>
                          </a:solidFill>
                          <a:effectLst/>
                          <a:latin typeface="+mn-lt"/>
                        </a:rPr>
                        <a:t>GEOGRAPHIC </a:t>
                      </a:r>
                      <a:r>
                        <a:rPr lang="en-US" sz="1050" u="sng" dirty="0">
                          <a:solidFill>
                            <a:schemeClr val="tx1"/>
                          </a:solidFill>
                          <a:effectLst/>
                          <a:latin typeface="+mn-lt"/>
                        </a:rPr>
                        <a:t>CONTEXT &amp;  IMPACT OF ACHIEVEMENTS</a:t>
                      </a:r>
                      <a:endParaRPr lang="en-US" sz="1050" dirty="0">
                        <a:solidFill>
                          <a:schemeClr val="tx1"/>
                        </a:solidFill>
                        <a:effectLst/>
                        <a:latin typeface="+mn-lt"/>
                      </a:endParaRPr>
                    </a:p>
                    <a:p>
                      <a:pPr marL="0" marR="45720">
                        <a:spcBef>
                          <a:spcPts val="0"/>
                        </a:spcBef>
                        <a:spcAft>
                          <a:spcPts val="0"/>
                        </a:spcAft>
                      </a:pPr>
                      <a:r>
                        <a:rPr lang="en-US" sz="1050" u="none" strike="noStrike" dirty="0">
                          <a:solidFill>
                            <a:schemeClr val="tx1"/>
                          </a:solidFill>
                          <a:effectLst/>
                          <a:latin typeface="+mn-lt"/>
                        </a:rPr>
                        <a:t> </a:t>
                      </a:r>
                      <a:endParaRPr lang="en-US" sz="1050" dirty="0">
                        <a:solidFill>
                          <a:schemeClr val="tx1"/>
                        </a:solidFill>
                        <a:effectLst/>
                        <a:latin typeface="+mn-lt"/>
                      </a:endParaRPr>
                    </a:p>
                    <a:p>
                      <a:pPr marL="342900" marR="45720" lvl="0" indent="-342900">
                        <a:spcBef>
                          <a:spcPts val="0"/>
                        </a:spcBef>
                        <a:spcAft>
                          <a:spcPts val="0"/>
                        </a:spcAft>
                        <a:buSzPts val="1200"/>
                        <a:buFont typeface="Wingdings"/>
                        <a:buChar char=""/>
                        <a:tabLst>
                          <a:tab pos="228600" algn="l"/>
                        </a:tabLst>
                      </a:pPr>
                      <a:r>
                        <a:rPr lang="en-US" sz="1050" dirty="0">
                          <a:solidFill>
                            <a:schemeClr val="tx1"/>
                          </a:solidFill>
                          <a:effectLst/>
                          <a:latin typeface="+mn-lt"/>
                        </a:rPr>
                        <a:t>TOURIST GUIDE: Create a tourist guide for someone traveling to </a:t>
                      </a:r>
                      <a:r>
                        <a:rPr lang="en-US" sz="1050" u="sng" dirty="0">
                          <a:solidFill>
                            <a:schemeClr val="tx1"/>
                          </a:solidFill>
                          <a:effectLst/>
                          <a:latin typeface="+mn-lt"/>
                        </a:rPr>
                        <a:t>ONE</a:t>
                      </a:r>
                      <a:r>
                        <a:rPr lang="en-US" sz="1050" dirty="0">
                          <a:solidFill>
                            <a:schemeClr val="tx1"/>
                          </a:solidFill>
                          <a:effectLst/>
                          <a:latin typeface="+mn-lt"/>
                        </a:rPr>
                        <a:t> of the Ancient Civilizations you learned about in your project.  Be sure to include the following:</a:t>
                      </a:r>
                    </a:p>
                    <a:p>
                      <a:pPr marL="342900" marR="45720" lvl="0" indent="-342900">
                        <a:spcBef>
                          <a:spcPts val="0"/>
                        </a:spcBef>
                        <a:spcAft>
                          <a:spcPts val="0"/>
                        </a:spcAft>
                        <a:buFont typeface="+mj-lt"/>
                        <a:buAutoNum type="arabicPeriod"/>
                      </a:pPr>
                      <a:r>
                        <a:rPr lang="en-US" sz="1050" dirty="0">
                          <a:solidFill>
                            <a:schemeClr val="tx1"/>
                          </a:solidFill>
                          <a:effectLst/>
                          <a:latin typeface="+mn-lt"/>
                        </a:rPr>
                        <a:t>Create a Cover Page that includes a title and photo related to the civilization of your choice.</a:t>
                      </a:r>
                    </a:p>
                    <a:p>
                      <a:pPr marL="342900" marR="45720" lvl="0" indent="-342900">
                        <a:spcBef>
                          <a:spcPts val="0"/>
                        </a:spcBef>
                        <a:spcAft>
                          <a:spcPts val="0"/>
                        </a:spcAft>
                        <a:buFont typeface="+mj-lt"/>
                        <a:buAutoNum type="arabicPeriod"/>
                      </a:pPr>
                      <a:r>
                        <a:rPr lang="en-US" sz="1050" dirty="0">
                          <a:solidFill>
                            <a:schemeClr val="tx1"/>
                          </a:solidFill>
                          <a:effectLst/>
                          <a:latin typeface="+mn-lt"/>
                        </a:rPr>
                        <a:t>Draw or find a photo about the geography of the civilization.  Explain the geographic context the civilization.</a:t>
                      </a:r>
                    </a:p>
                    <a:p>
                      <a:pPr marL="457200" marR="45720">
                        <a:spcBef>
                          <a:spcPts val="0"/>
                        </a:spcBef>
                        <a:spcAft>
                          <a:spcPts val="0"/>
                        </a:spcAft>
                      </a:pPr>
                      <a:r>
                        <a:rPr lang="en-US" sz="1050" dirty="0">
                          <a:solidFill>
                            <a:schemeClr val="tx1"/>
                          </a:solidFill>
                          <a:effectLst/>
                          <a:latin typeface="+mn-lt"/>
                        </a:rPr>
                        <a:t>*YOU MUST INCLUDE A MINIMUM OF 3 SENTENCES.*</a:t>
                      </a:r>
                    </a:p>
                    <a:p>
                      <a:pPr marL="0" marR="45720" lvl="0" indent="0">
                        <a:spcBef>
                          <a:spcPts val="0"/>
                        </a:spcBef>
                        <a:spcAft>
                          <a:spcPts val="0"/>
                        </a:spcAft>
                        <a:buFont typeface="+mj-lt"/>
                        <a:buNone/>
                      </a:pPr>
                      <a:r>
                        <a:rPr lang="en-US" sz="1050" dirty="0" smtClean="0">
                          <a:solidFill>
                            <a:schemeClr val="tx1"/>
                          </a:solidFill>
                          <a:effectLst/>
                          <a:latin typeface="+mn-lt"/>
                        </a:rPr>
                        <a:t>3. Draw </a:t>
                      </a:r>
                      <a:r>
                        <a:rPr lang="en-US" sz="1050" dirty="0">
                          <a:solidFill>
                            <a:schemeClr val="tx1"/>
                          </a:solidFill>
                          <a:effectLst/>
                          <a:latin typeface="+mn-lt"/>
                        </a:rPr>
                        <a:t>or find a photo of two achievements that you learned about in the civilization you chose.  Explain the significance/impact of that achievement.</a:t>
                      </a:r>
                    </a:p>
                    <a:p>
                      <a:pPr marL="457200" marR="45720">
                        <a:spcBef>
                          <a:spcPts val="0"/>
                        </a:spcBef>
                        <a:spcAft>
                          <a:spcPts val="0"/>
                        </a:spcAft>
                      </a:pPr>
                      <a:r>
                        <a:rPr lang="en-US" sz="1050" dirty="0">
                          <a:solidFill>
                            <a:schemeClr val="tx1"/>
                          </a:solidFill>
                          <a:effectLst/>
                          <a:latin typeface="+mn-lt"/>
                        </a:rPr>
                        <a:t>*YOU MUST INCLUDE A MINIMUM OF 3 SENTENCES.*</a:t>
                      </a:r>
                    </a:p>
                    <a:p>
                      <a:pPr marL="0" marR="45720">
                        <a:spcBef>
                          <a:spcPts val="0"/>
                        </a:spcBef>
                        <a:spcAft>
                          <a:spcPts val="0"/>
                        </a:spcAft>
                      </a:pPr>
                      <a:r>
                        <a:rPr lang="en-US" sz="1050" dirty="0">
                          <a:solidFill>
                            <a:schemeClr val="tx1"/>
                          </a:solidFill>
                          <a:effectLst/>
                          <a:latin typeface="+mn-lt"/>
                        </a:rPr>
                        <a:t> </a:t>
                      </a:r>
                      <a:endParaRPr lang="en-US" sz="1050" dirty="0">
                        <a:solidFill>
                          <a:schemeClr val="tx1"/>
                        </a:solidFill>
                        <a:effectLst/>
                        <a:latin typeface="+mn-lt"/>
                        <a:ea typeface="Times New Roman"/>
                      </a:endParaRPr>
                    </a:p>
                  </a:txBody>
                  <a:tcPr marL="27427" marR="27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4413">
                <a:tc>
                  <a:txBody>
                    <a:bodyPr/>
                    <a:lstStyle/>
                    <a:p>
                      <a:pPr marL="0" marR="45720">
                        <a:spcBef>
                          <a:spcPts val="0"/>
                        </a:spcBef>
                        <a:spcAft>
                          <a:spcPts val="0"/>
                        </a:spcAft>
                      </a:pPr>
                      <a:r>
                        <a:rPr lang="en-US" sz="1050" u="sng" dirty="0" smtClean="0">
                          <a:solidFill>
                            <a:schemeClr val="tx1"/>
                          </a:solidFill>
                          <a:effectLst/>
                          <a:latin typeface="+mn-lt"/>
                        </a:rPr>
                        <a:t>PERSPECTIVES</a:t>
                      </a:r>
                      <a:endParaRPr lang="en-US" sz="1050" dirty="0">
                        <a:solidFill>
                          <a:schemeClr val="tx1"/>
                        </a:solidFill>
                        <a:effectLst/>
                        <a:latin typeface="+mn-lt"/>
                      </a:endParaRPr>
                    </a:p>
                    <a:p>
                      <a:pPr marL="0" marR="45720">
                        <a:spcBef>
                          <a:spcPts val="0"/>
                        </a:spcBef>
                        <a:spcAft>
                          <a:spcPts val="0"/>
                        </a:spcAft>
                      </a:pPr>
                      <a:endParaRPr lang="en-US" sz="1050" dirty="0">
                        <a:solidFill>
                          <a:schemeClr val="tx1"/>
                        </a:solidFill>
                        <a:effectLst/>
                        <a:latin typeface="+mn-lt"/>
                      </a:endParaRPr>
                    </a:p>
                    <a:p>
                      <a:pPr marL="342900" marR="45720" lvl="0" indent="-342900">
                        <a:spcBef>
                          <a:spcPts val="0"/>
                        </a:spcBef>
                        <a:spcAft>
                          <a:spcPts val="0"/>
                        </a:spcAft>
                        <a:buSzPts val="1200"/>
                        <a:buFont typeface="Wingdings"/>
                        <a:buChar char=""/>
                        <a:tabLst>
                          <a:tab pos="228600" algn="l"/>
                        </a:tabLst>
                      </a:pPr>
                      <a:r>
                        <a:rPr lang="en-US" sz="1050" dirty="0">
                          <a:solidFill>
                            <a:schemeClr val="tx1"/>
                          </a:solidFill>
                          <a:effectLst/>
                          <a:latin typeface="+mn-lt"/>
                        </a:rPr>
                        <a:t>POLITICAL SPEECH: Imagine that Alexander the Great, Augustus, &amp; Lao Tzu were all running for president for United States.  Decide which out of three would win. Be sure to include the following: </a:t>
                      </a:r>
                    </a:p>
                    <a:p>
                      <a:pPr marL="342900" marR="45720" lvl="0" indent="-342900">
                        <a:spcBef>
                          <a:spcPts val="0"/>
                        </a:spcBef>
                        <a:spcAft>
                          <a:spcPts val="0"/>
                        </a:spcAft>
                        <a:buFont typeface="+mj-lt"/>
                        <a:buAutoNum type="arabicPeriod"/>
                      </a:pPr>
                      <a:r>
                        <a:rPr lang="en-US" sz="1050" dirty="0">
                          <a:solidFill>
                            <a:schemeClr val="tx1"/>
                          </a:solidFill>
                          <a:effectLst/>
                          <a:latin typeface="+mn-lt"/>
                        </a:rPr>
                        <a:t>An explanation in 5 or more sentences about which of the three leaders would win.</a:t>
                      </a:r>
                    </a:p>
                    <a:p>
                      <a:pPr marL="342900" marR="45720" lvl="0" indent="-342900">
                        <a:spcBef>
                          <a:spcPts val="0"/>
                        </a:spcBef>
                        <a:spcAft>
                          <a:spcPts val="0"/>
                        </a:spcAft>
                        <a:buFont typeface="+mj-lt"/>
                        <a:buAutoNum type="arabicPeriod"/>
                      </a:pPr>
                      <a:r>
                        <a:rPr lang="en-US" sz="1050" dirty="0">
                          <a:solidFill>
                            <a:schemeClr val="tx1"/>
                          </a:solidFill>
                          <a:effectLst/>
                          <a:latin typeface="+mn-lt"/>
                        </a:rPr>
                        <a:t>A speech for </a:t>
                      </a:r>
                      <a:r>
                        <a:rPr lang="en-US" sz="1050" u="sng" dirty="0">
                          <a:solidFill>
                            <a:schemeClr val="tx1"/>
                          </a:solidFill>
                          <a:effectLst/>
                          <a:latin typeface="+mn-lt"/>
                        </a:rPr>
                        <a:t>ONE</a:t>
                      </a:r>
                      <a:r>
                        <a:rPr lang="en-US" sz="1050" dirty="0">
                          <a:solidFill>
                            <a:schemeClr val="tx1"/>
                          </a:solidFill>
                          <a:effectLst/>
                          <a:latin typeface="+mn-lt"/>
                        </a:rPr>
                        <a:t> of them that they would deliver in their campaign while running for president.—*Make sure their campaign includes their perspective on how government should run.* *MINIMUM OF 12 SENTENCES.*</a:t>
                      </a:r>
                      <a:endParaRPr lang="en-US" sz="1050" dirty="0">
                        <a:solidFill>
                          <a:schemeClr val="tx1"/>
                        </a:solidFill>
                        <a:effectLst/>
                        <a:latin typeface="+mn-lt"/>
                        <a:ea typeface="Times New Roman"/>
                      </a:endParaRPr>
                    </a:p>
                  </a:txBody>
                  <a:tcPr marL="27427" marR="27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45079">
                <a:tc>
                  <a:txBody>
                    <a:bodyPr/>
                    <a:lstStyle/>
                    <a:p>
                      <a:pPr marL="0" marR="45720">
                        <a:spcBef>
                          <a:spcPts val="0"/>
                        </a:spcBef>
                        <a:spcAft>
                          <a:spcPts val="0"/>
                        </a:spcAft>
                      </a:pPr>
                      <a:r>
                        <a:rPr lang="en-US" sz="1050" u="none" strike="noStrike" dirty="0">
                          <a:solidFill>
                            <a:schemeClr val="tx1"/>
                          </a:solidFill>
                          <a:effectLst/>
                          <a:latin typeface="+mn-lt"/>
                        </a:rPr>
                        <a:t> </a:t>
                      </a:r>
                      <a:r>
                        <a:rPr lang="en-US" sz="1050" u="sng" dirty="0" smtClean="0">
                          <a:solidFill>
                            <a:schemeClr val="tx1"/>
                          </a:solidFill>
                          <a:effectLst/>
                          <a:latin typeface="+mn-lt"/>
                        </a:rPr>
                        <a:t>COMPARISON</a:t>
                      </a:r>
                      <a:endParaRPr lang="en-US" sz="1050" dirty="0">
                        <a:solidFill>
                          <a:schemeClr val="tx1"/>
                        </a:solidFill>
                        <a:effectLst/>
                        <a:latin typeface="+mn-lt"/>
                      </a:endParaRPr>
                    </a:p>
                    <a:p>
                      <a:pPr marL="0" marR="45720">
                        <a:spcBef>
                          <a:spcPts val="0"/>
                        </a:spcBef>
                        <a:spcAft>
                          <a:spcPts val="0"/>
                        </a:spcAft>
                      </a:pPr>
                      <a:r>
                        <a:rPr lang="en-US" sz="1050" u="none" strike="noStrike" dirty="0">
                          <a:solidFill>
                            <a:schemeClr val="tx1"/>
                          </a:solidFill>
                          <a:effectLst/>
                          <a:latin typeface="+mn-lt"/>
                        </a:rPr>
                        <a:t> </a:t>
                      </a:r>
                      <a:endParaRPr lang="en-US" sz="1050" dirty="0">
                        <a:solidFill>
                          <a:schemeClr val="tx1"/>
                        </a:solidFill>
                        <a:effectLst/>
                        <a:latin typeface="+mn-lt"/>
                      </a:endParaRPr>
                    </a:p>
                    <a:p>
                      <a:pPr marL="342900" marR="45720" lvl="0" indent="-342900">
                        <a:spcBef>
                          <a:spcPts val="0"/>
                        </a:spcBef>
                        <a:spcAft>
                          <a:spcPts val="0"/>
                        </a:spcAft>
                        <a:buSzPts val="1200"/>
                        <a:buFont typeface="Wingdings"/>
                        <a:buChar char=""/>
                        <a:tabLst>
                          <a:tab pos="228600" algn="l"/>
                        </a:tabLst>
                      </a:pPr>
                      <a:r>
                        <a:rPr lang="en-US" sz="1050" dirty="0">
                          <a:solidFill>
                            <a:schemeClr val="tx1"/>
                          </a:solidFill>
                          <a:effectLst/>
                          <a:latin typeface="+mn-lt"/>
                        </a:rPr>
                        <a:t>ADVERTISEMENT or LETTER: Create a bias advertisement or write a letter that describes the one of Ancient Civilizations that you would prefer to live and compare it to another Ancient Civilization that you would prefer not to live.  Explain the following: </a:t>
                      </a:r>
                    </a:p>
                    <a:p>
                      <a:pPr marL="342900" marR="45720" lvl="0" indent="-342900">
                        <a:spcBef>
                          <a:spcPts val="0"/>
                        </a:spcBef>
                        <a:spcAft>
                          <a:spcPts val="0"/>
                        </a:spcAft>
                        <a:buFont typeface="+mj-lt"/>
                        <a:buAutoNum type="arabicPeriod"/>
                      </a:pPr>
                      <a:r>
                        <a:rPr lang="en-US" sz="1050" u="none" strike="noStrike" dirty="0">
                          <a:solidFill>
                            <a:schemeClr val="tx1"/>
                          </a:solidFill>
                          <a:effectLst/>
                          <a:latin typeface="+mn-lt"/>
                        </a:rPr>
                        <a:t>Why you would you want to be a citizen of that empire—include information about the type of government and/or emperor and/or laws that exists in that civilization.</a:t>
                      </a:r>
                    </a:p>
                    <a:p>
                      <a:pPr marL="342900" marR="45720" lvl="0" indent="-342900">
                        <a:spcBef>
                          <a:spcPts val="0"/>
                        </a:spcBef>
                        <a:spcAft>
                          <a:spcPts val="0"/>
                        </a:spcAft>
                        <a:buFont typeface="+mj-lt"/>
                        <a:buAutoNum type="arabicPeriod"/>
                      </a:pPr>
                      <a:r>
                        <a:rPr lang="en-US" sz="1050" u="none" strike="noStrike" dirty="0">
                          <a:solidFill>
                            <a:schemeClr val="tx1"/>
                          </a:solidFill>
                          <a:effectLst/>
                          <a:latin typeface="+mn-lt"/>
                        </a:rPr>
                        <a:t>Explain why it is better to be a citizen in that Ancient Civilization compared to another Ancient Civilization you learned about in your project.</a:t>
                      </a:r>
                      <a:endParaRPr lang="en-US" sz="1050" u="none" strike="noStrike" dirty="0">
                        <a:solidFill>
                          <a:schemeClr val="tx1"/>
                        </a:solidFill>
                        <a:effectLst/>
                        <a:latin typeface="+mn-lt"/>
                        <a:ea typeface="Times New Roman"/>
                      </a:endParaRPr>
                    </a:p>
                  </a:txBody>
                  <a:tcPr marL="27427" marR="2742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16695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000" b="1" dirty="0">
                <a:solidFill>
                  <a:srgbClr val="FF0000"/>
                </a:solidFill>
              </a:rPr>
              <a:t>Task: Extended Essay</a:t>
            </a:r>
            <a:r>
              <a:rPr lang="en-US" sz="2000" dirty="0"/>
              <a:t/>
            </a:r>
            <a:br>
              <a:rPr lang="en-US" sz="2000" dirty="0"/>
            </a:br>
            <a:r>
              <a:rPr lang="en-US" sz="2000" dirty="0"/>
              <a:t>An enduring issue is an issue that exists across time. It is one that many societies have attempted to address with varying degrees of success.</a:t>
            </a:r>
            <a:br>
              <a:rPr lang="en-US" sz="2000" dirty="0"/>
            </a:br>
            <a:endParaRPr lang="en-US" sz="2000" dirty="0"/>
          </a:p>
        </p:txBody>
      </p:sp>
      <p:sp>
        <p:nvSpPr>
          <p:cNvPr id="3" name="Content Placeholder 2"/>
          <p:cNvSpPr>
            <a:spLocks noGrp="1"/>
          </p:cNvSpPr>
          <p:nvPr>
            <p:ph idx="1"/>
          </p:nvPr>
        </p:nvSpPr>
        <p:spPr>
          <a:xfrm>
            <a:off x="381000" y="1447800"/>
            <a:ext cx="8229600" cy="4525963"/>
          </a:xfrm>
        </p:spPr>
        <p:txBody>
          <a:bodyPr>
            <a:normAutofit fontScale="62500" lnSpcReduction="20000"/>
          </a:bodyPr>
          <a:lstStyle/>
          <a:p>
            <a:pPr marL="0" indent="0">
              <a:buNone/>
            </a:pPr>
            <a:r>
              <a:rPr lang="en-US" b="1" dirty="0">
                <a:solidFill>
                  <a:srgbClr val="FF0000"/>
                </a:solidFill>
              </a:rPr>
              <a:t>In your essay:</a:t>
            </a:r>
            <a:endParaRPr lang="en-US" dirty="0">
              <a:solidFill>
                <a:srgbClr val="FF0000"/>
              </a:solidFill>
            </a:endParaRPr>
          </a:p>
          <a:p>
            <a:pPr lvl="0"/>
            <a:r>
              <a:rPr lang="en-US" u="none" strike="noStrike" dirty="0" smtClean="0">
                <a:effectLst/>
              </a:rPr>
              <a:t>Identify and define </a:t>
            </a:r>
            <a:r>
              <a:rPr lang="en-US" b="1" u="none" strike="noStrike" dirty="0" smtClean="0">
                <a:effectLst/>
              </a:rPr>
              <a:t>an enduring issue raised</a:t>
            </a:r>
            <a:r>
              <a:rPr lang="en-US" u="none" strike="noStrike" dirty="0" smtClean="0">
                <a:effectLst/>
              </a:rPr>
              <a:t> by this set of documents.</a:t>
            </a:r>
          </a:p>
          <a:p>
            <a:pPr lvl="0"/>
            <a:r>
              <a:rPr lang="en-US" u="none" strike="noStrike" dirty="0" smtClean="0">
                <a:effectLst/>
              </a:rPr>
              <a:t>Using your knowledge of Social Studies and evidence from the documents, </a:t>
            </a:r>
            <a:r>
              <a:rPr lang="en-US" b="1" u="none" strike="noStrike" dirty="0" smtClean="0">
                <a:effectLst/>
              </a:rPr>
              <a:t>argue why the issue you selected is significant</a:t>
            </a:r>
            <a:r>
              <a:rPr lang="en-US" u="none" strike="noStrike" dirty="0" smtClean="0">
                <a:effectLst/>
              </a:rPr>
              <a:t> and how it has </a:t>
            </a:r>
            <a:r>
              <a:rPr lang="en-US" b="1" u="none" strike="noStrike" dirty="0" smtClean="0">
                <a:effectLst/>
              </a:rPr>
              <a:t>endured across time.</a:t>
            </a:r>
            <a:endParaRPr lang="en-US" u="none" strike="noStrike" dirty="0" smtClean="0">
              <a:effectLst/>
            </a:endParaRPr>
          </a:p>
          <a:p>
            <a:r>
              <a:rPr lang="en-US" sz="800" dirty="0"/>
              <a:t> </a:t>
            </a:r>
            <a:endParaRPr lang="en-US" sz="4800" dirty="0"/>
          </a:p>
          <a:p>
            <a:pPr marL="0" indent="0">
              <a:buNone/>
            </a:pPr>
            <a:r>
              <a:rPr lang="en-US" b="1" dirty="0">
                <a:solidFill>
                  <a:srgbClr val="FF0000"/>
                </a:solidFill>
              </a:rPr>
              <a:t>Be sure to:</a:t>
            </a:r>
            <a:endParaRPr lang="en-US" dirty="0">
              <a:solidFill>
                <a:srgbClr val="FF0000"/>
              </a:solidFill>
            </a:endParaRPr>
          </a:p>
          <a:p>
            <a:pPr lvl="0"/>
            <a:r>
              <a:rPr lang="en-US" u="none" strike="noStrike" dirty="0" smtClean="0">
                <a:effectLst/>
              </a:rPr>
              <a:t>Identify the issue based on a </a:t>
            </a:r>
            <a:r>
              <a:rPr lang="en-US" b="1" u="none" strike="noStrike" dirty="0" smtClean="0">
                <a:effectLst/>
              </a:rPr>
              <a:t>historically accurate interpretation </a:t>
            </a:r>
            <a:r>
              <a:rPr lang="en-US" u="none" strike="noStrike" dirty="0" smtClean="0">
                <a:effectLst/>
              </a:rPr>
              <a:t>of three documents.</a:t>
            </a:r>
          </a:p>
          <a:p>
            <a:pPr lvl="0"/>
            <a:r>
              <a:rPr lang="en-US" u="none" strike="noStrike" dirty="0" smtClean="0">
                <a:effectLst/>
              </a:rPr>
              <a:t>Define the issue using evidence from</a:t>
            </a:r>
            <a:r>
              <a:rPr lang="en-US" b="1" i="1" u="none" strike="noStrike" dirty="0" smtClean="0">
                <a:effectLst/>
              </a:rPr>
              <a:t> at least FIVE documents.</a:t>
            </a:r>
            <a:endParaRPr lang="en-US" u="none" strike="noStrike" dirty="0" smtClean="0">
              <a:effectLst/>
            </a:endParaRPr>
          </a:p>
          <a:p>
            <a:pPr lvl="0"/>
            <a:r>
              <a:rPr lang="en-US" u="none" strike="noStrike" dirty="0" smtClean="0">
                <a:effectLst/>
              </a:rPr>
              <a:t>Argue that this is a significant issue that has endured by showing</a:t>
            </a:r>
          </a:p>
          <a:p>
            <a:pPr lvl="1"/>
            <a:r>
              <a:rPr lang="en-US" u="none" strike="noStrike" dirty="0" smtClean="0">
                <a:effectLst/>
              </a:rPr>
              <a:t>How the issue has </a:t>
            </a:r>
            <a:r>
              <a:rPr lang="en-US" b="1" u="none" strike="noStrike" dirty="0" smtClean="0">
                <a:effectLst/>
              </a:rPr>
              <a:t>affected people</a:t>
            </a:r>
            <a:r>
              <a:rPr lang="en-US" u="none" strike="noStrike" dirty="0" smtClean="0">
                <a:effectLst/>
              </a:rPr>
              <a:t> or </a:t>
            </a:r>
            <a:r>
              <a:rPr lang="en-US" b="1" u="none" strike="noStrike" dirty="0" smtClean="0">
                <a:effectLst/>
              </a:rPr>
              <a:t>been affected by people</a:t>
            </a:r>
            <a:endParaRPr lang="en-US" u="none" strike="noStrike" dirty="0" smtClean="0">
              <a:effectLst/>
            </a:endParaRPr>
          </a:p>
          <a:p>
            <a:pPr lvl="1"/>
            <a:r>
              <a:rPr lang="en-US" u="none" strike="noStrike" dirty="0" smtClean="0">
                <a:effectLst/>
              </a:rPr>
              <a:t>How the issue has </a:t>
            </a:r>
            <a:r>
              <a:rPr lang="en-US" b="1" u="none" strike="noStrike" dirty="0" smtClean="0">
                <a:effectLst/>
              </a:rPr>
              <a:t>continued to be an issue </a:t>
            </a:r>
            <a:r>
              <a:rPr lang="en-US" u="none" strike="noStrike" dirty="0" smtClean="0">
                <a:effectLst/>
              </a:rPr>
              <a:t>or </a:t>
            </a:r>
            <a:r>
              <a:rPr lang="en-US" b="1" u="none" strike="noStrike" dirty="0" smtClean="0">
                <a:effectLst/>
              </a:rPr>
              <a:t>changed over time</a:t>
            </a:r>
            <a:endParaRPr lang="en-US" u="none" strike="noStrike" dirty="0" smtClean="0">
              <a:effectLst/>
            </a:endParaRPr>
          </a:p>
          <a:p>
            <a:r>
              <a:rPr lang="en-US" dirty="0"/>
              <a:t>Include </a:t>
            </a:r>
            <a:r>
              <a:rPr lang="en-US" b="1" dirty="0"/>
              <a:t>OUTSIDE INFORMATION </a:t>
            </a:r>
            <a:r>
              <a:rPr lang="en-US" dirty="0"/>
              <a:t>from your knowledge of social studies and </a:t>
            </a:r>
            <a:r>
              <a:rPr lang="en-US" b="1" dirty="0"/>
              <a:t>evidence from the documents.</a:t>
            </a:r>
            <a:endParaRPr lang="en-US" dirty="0"/>
          </a:p>
        </p:txBody>
      </p:sp>
    </p:spTree>
    <p:extLst>
      <p:ext uri="{BB962C8B-B14F-4D97-AF65-F5344CB8AC3E}">
        <p14:creationId xmlns:p14="http://schemas.microsoft.com/office/powerpoint/2010/main" val="4164938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txBody>
          <a:bodyPr>
            <a:normAutofit fontScale="90000"/>
          </a:bodyPr>
          <a:lstStyle/>
          <a:p>
            <a:r>
              <a:rPr lang="en-US" sz="2200" i="1" dirty="0" smtClean="0"/>
              <a:t>The enduring issue I will be writing about in my essay is… (CHOOSE ONE!) </a:t>
            </a:r>
            <a:r>
              <a:rPr lang="en-US" sz="2200" b="1" dirty="0" smtClean="0"/>
              <a:t/>
            </a:r>
            <a:br>
              <a:rPr lang="en-US" sz="2200" b="1" dirty="0" smtClean="0"/>
            </a:br>
            <a:r>
              <a:rPr lang="en-US" sz="2200" b="1" dirty="0" smtClean="0">
                <a:solidFill>
                  <a:srgbClr val="FF0000"/>
                </a:solidFill>
              </a:rPr>
              <a:t>CULTURAL DIFFUSION</a:t>
            </a:r>
            <a:r>
              <a:rPr lang="en-US" sz="2200" dirty="0" smtClean="0">
                <a:solidFill>
                  <a:srgbClr val="FF0000"/>
                </a:solidFill>
              </a:rPr>
              <a:t/>
            </a:r>
            <a:br>
              <a:rPr lang="en-US" sz="2200" dirty="0" smtClean="0">
                <a:solidFill>
                  <a:srgbClr val="FF0000"/>
                </a:solidFill>
              </a:rPr>
            </a:br>
            <a:r>
              <a:rPr lang="en-US" sz="2200" b="1" dirty="0" smtClean="0">
                <a:solidFill>
                  <a:srgbClr val="FF0000"/>
                </a:solidFill>
              </a:rPr>
              <a:t>HUMAN RIGHTS</a:t>
            </a:r>
            <a:r>
              <a:rPr lang="en-US" sz="2200" dirty="0" smtClean="0">
                <a:solidFill>
                  <a:srgbClr val="FF0000"/>
                </a:solidFill>
              </a:rPr>
              <a:t/>
            </a:r>
            <a:br>
              <a:rPr lang="en-US" sz="2200" dirty="0" smtClean="0">
                <a:solidFill>
                  <a:srgbClr val="FF0000"/>
                </a:solidFill>
              </a:rPr>
            </a:br>
            <a:r>
              <a:rPr lang="en-US" sz="2200" b="1" dirty="0" smtClean="0">
                <a:solidFill>
                  <a:srgbClr val="FF0000"/>
                </a:solidFill>
              </a:rPr>
              <a:t>IMPACT OF ENVIRONMENT ON HUMANS</a:t>
            </a:r>
            <a:r>
              <a:rPr lang="en-US" sz="2200" dirty="0" smtClean="0">
                <a:solidFill>
                  <a:srgbClr val="FF0000"/>
                </a:solidFill>
              </a:rPr>
              <a:t/>
            </a:r>
            <a:br>
              <a:rPr lang="en-US" sz="2200" dirty="0" smtClean="0">
                <a:solidFill>
                  <a:srgbClr val="FF0000"/>
                </a:solidFill>
              </a:rPr>
            </a:br>
            <a:r>
              <a:rPr lang="en-US" sz="2200" b="1" dirty="0" smtClean="0">
                <a:solidFill>
                  <a:srgbClr val="FF0000"/>
                </a:solidFill>
              </a:rPr>
              <a:t>POWER</a:t>
            </a:r>
            <a:r>
              <a:rPr lang="en-US" sz="2200" dirty="0" smtClean="0">
                <a:solidFill>
                  <a:srgbClr val="FF0000"/>
                </a:solidFill>
              </a:rPr>
              <a:t/>
            </a:r>
            <a:br>
              <a:rPr lang="en-US" sz="2200" dirty="0" smtClean="0">
                <a:solidFill>
                  <a:srgbClr val="FF0000"/>
                </a:solidFill>
              </a:rPr>
            </a:br>
            <a:r>
              <a:rPr lang="en-US" sz="2200" b="1" dirty="0" smtClean="0">
                <a:solidFill>
                  <a:srgbClr val="FF0000"/>
                </a:solidFill>
              </a:rPr>
              <a:t>SCARCITY </a:t>
            </a:r>
            <a:r>
              <a:rPr lang="en-US" dirty="0" smtClean="0"/>
              <a:t/>
            </a:r>
            <a:br>
              <a:rPr lang="en-US" dirty="0" smtClean="0"/>
            </a:br>
            <a:endParaRPr lang="en-US" dirty="0"/>
          </a:p>
        </p:txBody>
      </p:sp>
      <p:sp>
        <p:nvSpPr>
          <p:cNvPr id="3" name="Content Placeholder 2"/>
          <p:cNvSpPr>
            <a:spLocks noGrp="1"/>
          </p:cNvSpPr>
          <p:nvPr>
            <p:ph idx="1"/>
          </p:nvPr>
        </p:nvSpPr>
        <p:spPr>
          <a:xfrm>
            <a:off x="228600" y="2286000"/>
            <a:ext cx="8686800" cy="4419600"/>
          </a:xfrm>
        </p:spPr>
        <p:txBody>
          <a:bodyPr>
            <a:normAutofit fontScale="47500" lnSpcReduction="20000"/>
          </a:bodyPr>
          <a:lstStyle/>
          <a:p>
            <a:pPr marL="0" indent="0">
              <a:buNone/>
            </a:pPr>
            <a:endParaRPr lang="en-US" b="1" dirty="0" smtClean="0"/>
          </a:p>
          <a:p>
            <a:pPr marL="0" indent="0">
              <a:buNone/>
            </a:pPr>
            <a:r>
              <a:rPr lang="en-US" b="1" dirty="0" smtClean="0"/>
              <a:t>Choose a </a:t>
            </a:r>
            <a:r>
              <a:rPr lang="en-US" b="1" i="1" u="sng" dirty="0" smtClean="0"/>
              <a:t>MINIMUM OF 5 documents</a:t>
            </a:r>
            <a:r>
              <a:rPr lang="en-US" b="1" dirty="0" smtClean="0"/>
              <a:t> from PART 1. The documents must come from </a:t>
            </a:r>
            <a:r>
              <a:rPr lang="en-US" b="1" i="1" u="sng" dirty="0" smtClean="0"/>
              <a:t>AT LEAST ONE</a:t>
            </a:r>
            <a:r>
              <a:rPr lang="en-US" b="1" dirty="0" smtClean="0"/>
              <a:t> of each ancient civilization you learned about. Two of the documents are your choice.</a:t>
            </a:r>
            <a:endParaRPr lang="en-US" dirty="0" smtClean="0"/>
          </a:p>
          <a:p>
            <a:pPr marL="0" indent="0">
              <a:buNone/>
            </a:pPr>
            <a:r>
              <a:rPr lang="en-US" b="1" dirty="0" smtClean="0"/>
              <a:t> </a:t>
            </a:r>
            <a:endParaRPr lang="en-US" dirty="0" smtClean="0"/>
          </a:p>
          <a:p>
            <a:r>
              <a:rPr lang="en-US" i="1" dirty="0"/>
              <a:t>Document 1 </a:t>
            </a:r>
            <a:r>
              <a:rPr lang="en-US" b="1" i="1" dirty="0"/>
              <a:t>GREECE</a:t>
            </a:r>
            <a:r>
              <a:rPr lang="en-US" i="1" dirty="0"/>
              <a:t>: (list title of the handout/document</a:t>
            </a:r>
            <a:r>
              <a:rPr lang="en-US" i="1" dirty="0" smtClean="0"/>
              <a:t>) _____________________________</a:t>
            </a:r>
            <a:endParaRPr lang="en-US" dirty="0"/>
          </a:p>
          <a:p>
            <a:pPr marL="0" indent="0">
              <a:buNone/>
            </a:pPr>
            <a:r>
              <a:rPr lang="en-US" dirty="0"/>
              <a:t> </a:t>
            </a:r>
          </a:p>
          <a:p>
            <a:r>
              <a:rPr lang="en-US" i="1" dirty="0"/>
              <a:t>Document 2: </a:t>
            </a:r>
            <a:r>
              <a:rPr lang="en-US" b="1" i="1" dirty="0"/>
              <a:t>ROME</a:t>
            </a:r>
            <a:r>
              <a:rPr lang="en-US" i="1" dirty="0"/>
              <a:t> (list title of the handout/document</a:t>
            </a:r>
            <a:r>
              <a:rPr lang="en-US" i="1" dirty="0" smtClean="0"/>
              <a:t>) _______________________________________</a:t>
            </a:r>
            <a:endParaRPr lang="en-US" dirty="0" smtClean="0"/>
          </a:p>
          <a:p>
            <a:endParaRPr lang="en-US" dirty="0" smtClean="0"/>
          </a:p>
          <a:p>
            <a:r>
              <a:rPr lang="en-US" i="1" dirty="0" smtClean="0"/>
              <a:t>Document </a:t>
            </a:r>
            <a:r>
              <a:rPr lang="en-US" i="1" dirty="0"/>
              <a:t>3 </a:t>
            </a:r>
            <a:r>
              <a:rPr lang="en-US" b="1" i="1" dirty="0"/>
              <a:t>CHINA</a:t>
            </a:r>
            <a:r>
              <a:rPr lang="en-US" i="1" dirty="0"/>
              <a:t>: (list title of the handout/document) </a:t>
            </a:r>
            <a:r>
              <a:rPr lang="en-US" i="1" dirty="0" smtClean="0"/>
              <a:t>______________________________________</a:t>
            </a:r>
            <a:endParaRPr lang="en-US" dirty="0"/>
          </a:p>
          <a:p>
            <a:pPr marL="0" indent="0">
              <a:buNone/>
            </a:pPr>
            <a:r>
              <a:rPr lang="en-US" dirty="0"/>
              <a:t> </a:t>
            </a:r>
          </a:p>
          <a:p>
            <a:r>
              <a:rPr lang="en-US" i="1" dirty="0"/>
              <a:t>Document 4</a:t>
            </a:r>
            <a:r>
              <a:rPr lang="en-US" b="1" i="1" dirty="0"/>
              <a:t> GREECE/ROME/CHINA (CHOOSE ONE)</a:t>
            </a:r>
            <a:r>
              <a:rPr lang="en-US" i="1" dirty="0"/>
              <a:t>: (list title of the handout/document) </a:t>
            </a:r>
            <a:r>
              <a:rPr lang="en-US" i="1" dirty="0" smtClean="0"/>
              <a:t>_____________</a:t>
            </a:r>
            <a:endParaRPr lang="en-US" dirty="0"/>
          </a:p>
          <a:p>
            <a:pPr marL="0" indent="0">
              <a:buNone/>
            </a:pPr>
            <a:r>
              <a:rPr lang="en-US" dirty="0"/>
              <a:t> </a:t>
            </a:r>
          </a:p>
          <a:p>
            <a:r>
              <a:rPr lang="en-US" i="1" dirty="0"/>
              <a:t>Document 5 </a:t>
            </a:r>
            <a:r>
              <a:rPr lang="en-US" b="1" i="1" dirty="0"/>
              <a:t>GREECE/ROME/CHINA (CHOOSE ONE)</a:t>
            </a:r>
            <a:r>
              <a:rPr lang="en-US" i="1" dirty="0"/>
              <a:t>: (list title of the handout/document) </a:t>
            </a:r>
            <a:r>
              <a:rPr lang="en-US" i="1" dirty="0" smtClean="0"/>
              <a:t>_____________</a:t>
            </a:r>
            <a:endParaRPr lang="en-US" dirty="0"/>
          </a:p>
          <a:p>
            <a:endParaRPr lang="en-US" dirty="0"/>
          </a:p>
        </p:txBody>
      </p:sp>
    </p:spTree>
    <p:extLst>
      <p:ext uri="{BB962C8B-B14F-4D97-AF65-F5344CB8AC3E}">
        <p14:creationId xmlns:p14="http://schemas.microsoft.com/office/powerpoint/2010/main" val="3770549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CHECK LIST FOR PART 3:</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i="1" dirty="0" smtClean="0"/>
              <a:t>YOUR </a:t>
            </a:r>
            <a:r>
              <a:rPr lang="en-US" b="1" i="1" dirty="0"/>
              <a:t>ESSAY SHOULD HAVE…</a:t>
            </a:r>
            <a:endParaRPr lang="en-US" dirty="0"/>
          </a:p>
          <a:p>
            <a:pPr lvl="0">
              <a:buFont typeface="Wingdings" panose="05000000000000000000" pitchFamily="2" charset="2"/>
              <a:buChar char="q"/>
            </a:pPr>
            <a:r>
              <a:rPr lang="en-US" b="1" dirty="0"/>
              <a:t>An INTRODUCTION paragraph</a:t>
            </a:r>
            <a:endParaRPr lang="en-US" dirty="0"/>
          </a:p>
          <a:p>
            <a:pPr lvl="0">
              <a:buFont typeface="Wingdings" panose="05000000000000000000" pitchFamily="2" charset="2"/>
              <a:buChar char="q"/>
            </a:pPr>
            <a:r>
              <a:rPr lang="en-US" b="1" dirty="0"/>
              <a:t>A BODY paragraph FOR EACH DOCUMENT USED (5 DOCUMENTS = 5 BODY PARAGRAPHS)</a:t>
            </a:r>
            <a:endParaRPr lang="en-US" dirty="0"/>
          </a:p>
          <a:p>
            <a:pPr lvl="0">
              <a:buFont typeface="Wingdings" panose="05000000000000000000" pitchFamily="2" charset="2"/>
              <a:buChar char="q"/>
            </a:pPr>
            <a:r>
              <a:rPr lang="en-US" b="1" dirty="0"/>
              <a:t>A CONCLUSION </a:t>
            </a:r>
            <a:endParaRPr lang="en-US" dirty="0"/>
          </a:p>
          <a:p>
            <a:endParaRPr lang="en-US" dirty="0"/>
          </a:p>
        </p:txBody>
      </p:sp>
    </p:spTree>
    <p:extLst>
      <p:ext uri="{BB962C8B-B14F-4D97-AF65-F5344CB8AC3E}">
        <p14:creationId xmlns:p14="http://schemas.microsoft.com/office/powerpoint/2010/main" val="460369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78521125"/>
              </p:ext>
            </p:extLst>
          </p:nvPr>
        </p:nvGraphicFramePr>
        <p:xfrm>
          <a:off x="228600" y="152400"/>
          <a:ext cx="8763000" cy="6341525"/>
        </p:xfrm>
        <a:graphic>
          <a:graphicData uri="http://schemas.openxmlformats.org/drawingml/2006/table">
            <a:tbl>
              <a:tblPr firstRow="1" firstCol="1" bandRow="1">
                <a:tableStyleId>{5C22544A-7EE6-4342-B048-85BDC9FD1C3A}</a:tableStyleId>
              </a:tblPr>
              <a:tblGrid>
                <a:gridCol w="763811"/>
                <a:gridCol w="7999189"/>
              </a:tblGrid>
              <a:tr h="403699">
                <a:tc>
                  <a:txBody>
                    <a:bodyPr/>
                    <a:lstStyle/>
                    <a:p>
                      <a:pPr marL="0" marR="0" algn="ctr">
                        <a:lnSpc>
                          <a:spcPct val="115000"/>
                        </a:lnSpc>
                        <a:spcBef>
                          <a:spcPts val="0"/>
                        </a:spcBef>
                        <a:spcAft>
                          <a:spcPts val="0"/>
                        </a:spcAft>
                      </a:pPr>
                      <a:r>
                        <a:rPr lang="en-US" sz="2400" dirty="0">
                          <a:effectLst/>
                        </a:rPr>
                        <a:t>¶</a:t>
                      </a:r>
                      <a:endParaRPr lang="en-US" sz="2400" dirty="0">
                        <a:solidFill>
                          <a:srgbClr val="000000"/>
                        </a:solidFill>
                        <a:effectLst/>
                        <a:latin typeface="Arial"/>
                        <a:ea typeface="Arial"/>
                      </a:endParaRPr>
                    </a:p>
                  </a:txBody>
                  <a:tcPr marL="68580" marR="68580" marT="0" marB="0"/>
                </a:tc>
                <a:tc>
                  <a:txBody>
                    <a:bodyPr/>
                    <a:lstStyle/>
                    <a:p>
                      <a:pPr marL="0" marR="0" algn="ctr">
                        <a:lnSpc>
                          <a:spcPct val="115000"/>
                        </a:lnSpc>
                        <a:spcBef>
                          <a:spcPts val="0"/>
                        </a:spcBef>
                        <a:spcAft>
                          <a:spcPts val="0"/>
                        </a:spcAft>
                      </a:pPr>
                      <a:r>
                        <a:rPr lang="en-US" sz="2000" dirty="0">
                          <a:effectLst/>
                        </a:rPr>
                        <a:t>ESSAY GUIDELINE</a:t>
                      </a:r>
                      <a:endParaRPr lang="en-US" sz="1800" dirty="0">
                        <a:solidFill>
                          <a:srgbClr val="000000"/>
                        </a:solidFill>
                        <a:effectLst/>
                        <a:latin typeface="Arial"/>
                        <a:ea typeface="Arial"/>
                      </a:endParaRPr>
                    </a:p>
                  </a:txBody>
                  <a:tcPr marL="68580" marR="68580" marT="0" marB="0"/>
                </a:tc>
              </a:tr>
              <a:tr h="5920901">
                <a:tc>
                  <a:txBody>
                    <a:bodyPr/>
                    <a:lstStyle/>
                    <a:p>
                      <a:pPr marL="0" marR="0" algn="l">
                        <a:lnSpc>
                          <a:spcPct val="150000"/>
                        </a:lnSpc>
                        <a:spcBef>
                          <a:spcPts val="0"/>
                        </a:spcBef>
                        <a:spcAft>
                          <a:spcPts val="0"/>
                        </a:spcAft>
                      </a:pPr>
                      <a:r>
                        <a:rPr lang="en-US" sz="1600">
                          <a:effectLst/>
                        </a:rPr>
                        <a:t> </a:t>
                      </a:r>
                      <a:endParaRPr lang="en-US" sz="2400">
                        <a:effectLst/>
                      </a:endParaRPr>
                    </a:p>
                    <a:p>
                      <a:pPr marL="0" marR="0" algn="l">
                        <a:lnSpc>
                          <a:spcPct val="150000"/>
                        </a:lnSpc>
                        <a:spcBef>
                          <a:spcPts val="0"/>
                        </a:spcBef>
                        <a:spcAft>
                          <a:spcPts val="0"/>
                        </a:spcAft>
                      </a:pPr>
                      <a:r>
                        <a:rPr lang="en-US" sz="1600">
                          <a:effectLst/>
                        </a:rPr>
                        <a:t> </a:t>
                      </a:r>
                      <a:endParaRPr lang="en-US" sz="2400">
                        <a:effectLst/>
                      </a:endParaRPr>
                    </a:p>
                    <a:p>
                      <a:pPr marL="0" marR="0" algn="l">
                        <a:lnSpc>
                          <a:spcPct val="150000"/>
                        </a:lnSpc>
                        <a:spcBef>
                          <a:spcPts val="0"/>
                        </a:spcBef>
                        <a:spcAft>
                          <a:spcPts val="0"/>
                        </a:spcAft>
                      </a:pPr>
                      <a:r>
                        <a:rPr lang="en-US" sz="1600">
                          <a:effectLst/>
                        </a:rPr>
                        <a:t> </a:t>
                      </a:r>
                      <a:endParaRPr lang="en-US" sz="2400">
                        <a:effectLst/>
                      </a:endParaRPr>
                    </a:p>
                    <a:p>
                      <a:pPr marL="0" marR="0" algn="l">
                        <a:lnSpc>
                          <a:spcPct val="150000"/>
                        </a:lnSpc>
                        <a:spcBef>
                          <a:spcPts val="0"/>
                        </a:spcBef>
                        <a:spcAft>
                          <a:spcPts val="0"/>
                        </a:spcAft>
                      </a:pPr>
                      <a:r>
                        <a:rPr lang="en-US" sz="1600">
                          <a:effectLst/>
                        </a:rPr>
                        <a:t>¶ 1</a:t>
                      </a:r>
                      <a:endParaRPr lang="en-US" sz="2400">
                        <a:effectLst/>
                      </a:endParaRPr>
                    </a:p>
                    <a:p>
                      <a:pPr marL="0" marR="0" algn="l">
                        <a:lnSpc>
                          <a:spcPct val="150000"/>
                        </a:lnSpc>
                        <a:spcBef>
                          <a:spcPts val="0"/>
                        </a:spcBef>
                        <a:spcAft>
                          <a:spcPts val="0"/>
                        </a:spcAft>
                      </a:pPr>
                      <a:r>
                        <a:rPr lang="en-US" sz="1600">
                          <a:effectLst/>
                        </a:rPr>
                        <a:t>INTRO </a:t>
                      </a:r>
                      <a:endParaRPr lang="en-US" sz="2400">
                        <a:effectLst/>
                      </a:endParaRPr>
                    </a:p>
                    <a:p>
                      <a:pPr marL="0" marR="0" algn="l">
                        <a:lnSpc>
                          <a:spcPct val="150000"/>
                        </a:lnSpc>
                        <a:spcBef>
                          <a:spcPts val="0"/>
                        </a:spcBef>
                        <a:spcAft>
                          <a:spcPts val="0"/>
                        </a:spcAft>
                      </a:pPr>
                      <a:r>
                        <a:rPr lang="en-US" sz="1600">
                          <a:effectLst/>
                        </a:rPr>
                        <a:t> </a:t>
                      </a:r>
                      <a:endParaRPr lang="en-US" sz="2400">
                        <a:effectLst/>
                      </a:endParaRPr>
                    </a:p>
                    <a:p>
                      <a:pPr marL="0" marR="0" algn="l">
                        <a:lnSpc>
                          <a:spcPct val="150000"/>
                        </a:lnSpc>
                        <a:spcBef>
                          <a:spcPts val="0"/>
                        </a:spcBef>
                        <a:spcAft>
                          <a:spcPts val="0"/>
                        </a:spcAft>
                      </a:pPr>
                      <a:r>
                        <a:rPr lang="en-US" sz="1600">
                          <a:effectLst/>
                        </a:rPr>
                        <a:t> </a:t>
                      </a:r>
                      <a:endParaRPr lang="en-US" sz="2400">
                        <a:solidFill>
                          <a:srgbClr val="000000"/>
                        </a:solidFill>
                        <a:effectLst/>
                        <a:latin typeface="Arial"/>
                        <a:ea typeface="Arial"/>
                      </a:endParaRPr>
                    </a:p>
                  </a:txBody>
                  <a:tcPr marL="68580" marR="68580" marT="0" marB="0"/>
                </a:tc>
                <a:tc>
                  <a:txBody>
                    <a:bodyPr/>
                    <a:lstStyle/>
                    <a:p>
                      <a:pPr marL="0" marR="0" algn="l">
                        <a:lnSpc>
                          <a:spcPct val="115000"/>
                        </a:lnSpc>
                        <a:spcBef>
                          <a:spcPts val="0"/>
                        </a:spcBef>
                        <a:spcAft>
                          <a:spcPts val="0"/>
                        </a:spcAft>
                      </a:pPr>
                      <a:r>
                        <a:rPr lang="en-US" sz="1800" dirty="0">
                          <a:effectLst/>
                        </a:rPr>
                        <a:t>General Statement: </a:t>
                      </a:r>
                      <a:endParaRPr lang="en-US" sz="2400" dirty="0">
                        <a:effectLst/>
                      </a:endParaRPr>
                    </a:p>
                    <a:p>
                      <a:pPr marL="342900" marR="0" lvl="0" indent="-342900" algn="l">
                        <a:lnSpc>
                          <a:spcPct val="115000"/>
                        </a:lnSpc>
                        <a:spcBef>
                          <a:spcPts val="0"/>
                        </a:spcBef>
                        <a:spcAft>
                          <a:spcPts val="0"/>
                        </a:spcAft>
                        <a:buFont typeface="Symbol"/>
                        <a:buChar char=""/>
                      </a:pPr>
                      <a:r>
                        <a:rPr lang="en-US" sz="1800" dirty="0">
                          <a:effectLst/>
                        </a:rPr>
                        <a:t>EXAMPLE:  An enduring issue is a challenge or problem that a society has faced and debated or discussed across time. An enduring issue is one that many societies have attempted to address with varying degrees of success.  </a:t>
                      </a:r>
                      <a:endParaRPr lang="en-US" sz="2400" dirty="0">
                        <a:effectLst/>
                      </a:endParaRPr>
                    </a:p>
                    <a:p>
                      <a:pPr marL="0" marR="0" algn="l">
                        <a:lnSpc>
                          <a:spcPct val="115000"/>
                        </a:lnSpc>
                        <a:spcBef>
                          <a:spcPts val="0"/>
                        </a:spcBef>
                        <a:spcAft>
                          <a:spcPts val="0"/>
                        </a:spcAft>
                      </a:pPr>
                      <a:r>
                        <a:rPr lang="en-US" sz="1800" dirty="0">
                          <a:effectLst/>
                        </a:rPr>
                        <a:t> </a:t>
                      </a:r>
                      <a:endParaRPr lang="en-US" sz="2400" dirty="0">
                        <a:effectLst/>
                      </a:endParaRPr>
                    </a:p>
                    <a:p>
                      <a:pPr marL="0" marR="0" algn="l">
                        <a:lnSpc>
                          <a:spcPct val="115000"/>
                        </a:lnSpc>
                        <a:spcBef>
                          <a:spcPts val="0"/>
                        </a:spcBef>
                        <a:spcAft>
                          <a:spcPts val="0"/>
                        </a:spcAft>
                      </a:pPr>
                      <a:r>
                        <a:rPr lang="en-US" sz="1800" dirty="0">
                          <a:effectLst/>
                        </a:rPr>
                        <a:t>Enduring issue &amp; definition: </a:t>
                      </a:r>
                      <a:endParaRPr lang="en-US" sz="2400" dirty="0">
                        <a:effectLst/>
                      </a:endParaRPr>
                    </a:p>
                    <a:p>
                      <a:pPr marL="342900" marR="0" lvl="0" indent="-342900" algn="l">
                        <a:lnSpc>
                          <a:spcPct val="115000"/>
                        </a:lnSpc>
                        <a:spcBef>
                          <a:spcPts val="0"/>
                        </a:spcBef>
                        <a:spcAft>
                          <a:spcPts val="0"/>
                        </a:spcAft>
                        <a:buFont typeface="Symbol"/>
                        <a:buChar char=""/>
                      </a:pPr>
                      <a:r>
                        <a:rPr lang="en-US" sz="1800" dirty="0">
                          <a:effectLst/>
                        </a:rPr>
                        <a:t>EXAMPLE:  One enduring issue is technology, which are innovations and inventions that help make life easier for people, places, and societies that are constantly improved and changed over time by future generations. </a:t>
                      </a:r>
                      <a:endParaRPr lang="en-US" sz="2400" dirty="0">
                        <a:effectLst/>
                      </a:endParaRPr>
                    </a:p>
                    <a:p>
                      <a:pPr marL="0" marR="0" algn="l">
                        <a:lnSpc>
                          <a:spcPct val="115000"/>
                        </a:lnSpc>
                        <a:spcBef>
                          <a:spcPts val="0"/>
                        </a:spcBef>
                        <a:spcAft>
                          <a:spcPts val="0"/>
                        </a:spcAft>
                      </a:pPr>
                      <a:r>
                        <a:rPr lang="en-US" sz="1800" dirty="0">
                          <a:effectLst/>
                        </a:rPr>
                        <a:t> </a:t>
                      </a:r>
                      <a:endParaRPr lang="en-US" sz="2400" dirty="0">
                        <a:effectLst/>
                      </a:endParaRPr>
                    </a:p>
                    <a:p>
                      <a:pPr marL="0" marR="0" algn="l">
                        <a:lnSpc>
                          <a:spcPct val="115000"/>
                        </a:lnSpc>
                        <a:spcBef>
                          <a:spcPts val="0"/>
                        </a:spcBef>
                        <a:spcAft>
                          <a:spcPts val="0"/>
                        </a:spcAft>
                      </a:pPr>
                      <a:r>
                        <a:rPr lang="en-US" sz="1800" dirty="0">
                          <a:effectLst/>
                        </a:rPr>
                        <a:t>Brief statement of where this issue has been seen in history:</a:t>
                      </a:r>
                      <a:endParaRPr lang="en-US" sz="2400" dirty="0">
                        <a:effectLst/>
                      </a:endParaRPr>
                    </a:p>
                    <a:p>
                      <a:pPr marL="342900" marR="0" lvl="0" indent="-342900" algn="l">
                        <a:lnSpc>
                          <a:spcPct val="115000"/>
                        </a:lnSpc>
                        <a:spcBef>
                          <a:spcPts val="0"/>
                        </a:spcBef>
                        <a:spcAft>
                          <a:spcPts val="0"/>
                        </a:spcAft>
                        <a:buFont typeface="Symbol"/>
                        <a:buChar char=""/>
                      </a:pPr>
                      <a:r>
                        <a:rPr lang="en-US" sz="1800" dirty="0">
                          <a:effectLst/>
                        </a:rPr>
                        <a:t>EXAMPLE:  The enduring issue of technology, such as….. (list the specific inventions) can be seen in all classical civilizations of Greece, Rome, and China.   </a:t>
                      </a:r>
                      <a:endParaRPr lang="en-US" sz="2400" dirty="0">
                        <a:effectLst/>
                      </a:endParaRPr>
                    </a:p>
                    <a:p>
                      <a:pPr marL="0" marR="0" algn="l">
                        <a:lnSpc>
                          <a:spcPct val="150000"/>
                        </a:lnSpc>
                        <a:spcBef>
                          <a:spcPts val="0"/>
                        </a:spcBef>
                        <a:spcAft>
                          <a:spcPts val="0"/>
                        </a:spcAft>
                      </a:pPr>
                      <a:r>
                        <a:rPr lang="en-US" sz="1800" dirty="0">
                          <a:effectLst/>
                        </a:rPr>
                        <a:t>THESIS STATEMENT that includes the E.I. and an argument (positive, negative, etc.): </a:t>
                      </a:r>
                      <a:endParaRPr lang="en-US" sz="2400" dirty="0">
                        <a:effectLst/>
                      </a:endParaRPr>
                    </a:p>
                    <a:p>
                      <a:pPr marL="342900" marR="0" lvl="0" indent="-342900" algn="l">
                        <a:lnSpc>
                          <a:spcPct val="115000"/>
                        </a:lnSpc>
                        <a:spcBef>
                          <a:spcPts val="0"/>
                        </a:spcBef>
                        <a:spcAft>
                          <a:spcPts val="0"/>
                        </a:spcAft>
                        <a:buFont typeface="Symbol"/>
                        <a:buChar char=""/>
                      </a:pPr>
                      <a:r>
                        <a:rPr lang="en-US" sz="1800" dirty="0">
                          <a:effectLst/>
                        </a:rPr>
                        <a:t>EXAMPLE:  Technology has impacted these civilizations in a positive way and has improved changed over time for the better. </a:t>
                      </a:r>
                      <a:endParaRPr lang="en-US" sz="2400" dirty="0">
                        <a:effectLst/>
                      </a:endParaRPr>
                    </a:p>
                  </a:txBody>
                  <a:tcPr marL="68580" marR="68580" marT="0" marB="0"/>
                </a:tc>
              </a:tr>
            </a:tbl>
          </a:graphicData>
        </a:graphic>
      </p:graphicFrame>
    </p:spTree>
    <p:extLst>
      <p:ext uri="{BB962C8B-B14F-4D97-AF65-F5344CB8AC3E}">
        <p14:creationId xmlns:p14="http://schemas.microsoft.com/office/powerpoint/2010/main" val="3943198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3769339"/>
              </p:ext>
            </p:extLst>
          </p:nvPr>
        </p:nvGraphicFramePr>
        <p:xfrm>
          <a:off x="381000" y="152400"/>
          <a:ext cx="8534399" cy="6541961"/>
        </p:xfrm>
        <a:graphic>
          <a:graphicData uri="http://schemas.openxmlformats.org/drawingml/2006/table">
            <a:tbl>
              <a:tblPr firstRow="1" firstCol="1" bandRow="1">
                <a:tableStyleId>{5C22544A-7EE6-4342-B048-85BDC9FD1C3A}</a:tableStyleId>
              </a:tblPr>
              <a:tblGrid>
                <a:gridCol w="743886"/>
                <a:gridCol w="7790513"/>
              </a:tblGrid>
              <a:tr h="6476999">
                <a:tc>
                  <a:txBody>
                    <a:bodyPr/>
                    <a:lstStyle/>
                    <a:p>
                      <a:pPr marL="0" marR="0" algn="l">
                        <a:lnSpc>
                          <a:spcPct val="150000"/>
                        </a:lnSpc>
                        <a:spcBef>
                          <a:spcPts val="0"/>
                        </a:spcBef>
                        <a:spcAft>
                          <a:spcPts val="0"/>
                        </a:spcAft>
                      </a:pPr>
                      <a:r>
                        <a:rPr lang="en-US" sz="1100" dirty="0">
                          <a:effectLst/>
                        </a:rPr>
                        <a:t> </a:t>
                      </a:r>
                      <a:endParaRPr lang="en-US" sz="1600" dirty="0">
                        <a:effectLst/>
                      </a:endParaRPr>
                    </a:p>
                    <a:p>
                      <a:pPr marL="0" marR="0" algn="l">
                        <a:lnSpc>
                          <a:spcPct val="150000"/>
                        </a:lnSpc>
                        <a:spcBef>
                          <a:spcPts val="0"/>
                        </a:spcBef>
                        <a:spcAft>
                          <a:spcPts val="0"/>
                        </a:spcAft>
                      </a:pPr>
                      <a:r>
                        <a:rPr lang="en-US" sz="1100" dirty="0">
                          <a:effectLst/>
                        </a:rPr>
                        <a:t> </a:t>
                      </a:r>
                      <a:endParaRPr lang="en-US" sz="1600" dirty="0">
                        <a:effectLst/>
                      </a:endParaRPr>
                    </a:p>
                    <a:p>
                      <a:pPr marL="0" marR="0" algn="l">
                        <a:lnSpc>
                          <a:spcPct val="150000"/>
                        </a:lnSpc>
                        <a:spcBef>
                          <a:spcPts val="0"/>
                        </a:spcBef>
                        <a:spcAft>
                          <a:spcPts val="0"/>
                        </a:spcAft>
                      </a:pPr>
                      <a:r>
                        <a:rPr lang="en-US" sz="1100" dirty="0">
                          <a:effectLst/>
                        </a:rPr>
                        <a:t> </a:t>
                      </a:r>
                      <a:endParaRPr lang="en-US" sz="1600" dirty="0">
                        <a:effectLst/>
                      </a:endParaRPr>
                    </a:p>
                    <a:p>
                      <a:pPr marL="0" marR="0" algn="l">
                        <a:lnSpc>
                          <a:spcPct val="150000"/>
                        </a:lnSpc>
                        <a:spcBef>
                          <a:spcPts val="0"/>
                        </a:spcBef>
                        <a:spcAft>
                          <a:spcPts val="0"/>
                        </a:spcAft>
                      </a:pPr>
                      <a:r>
                        <a:rPr lang="en-US" sz="1100" dirty="0">
                          <a:solidFill>
                            <a:schemeClr val="tx1"/>
                          </a:solidFill>
                          <a:effectLst/>
                        </a:rPr>
                        <a:t> </a:t>
                      </a:r>
                      <a:endParaRPr lang="en-US" sz="1600" dirty="0">
                        <a:solidFill>
                          <a:schemeClr val="tx1"/>
                        </a:solidFill>
                        <a:effectLst/>
                      </a:endParaRPr>
                    </a:p>
                    <a:p>
                      <a:pPr marL="0" marR="0" algn="l">
                        <a:lnSpc>
                          <a:spcPct val="150000"/>
                        </a:lnSpc>
                        <a:spcBef>
                          <a:spcPts val="0"/>
                        </a:spcBef>
                        <a:spcAft>
                          <a:spcPts val="0"/>
                        </a:spcAft>
                      </a:pPr>
                      <a:r>
                        <a:rPr lang="en-US" sz="1100" dirty="0">
                          <a:solidFill>
                            <a:schemeClr val="tx1"/>
                          </a:solidFill>
                          <a:effectLst/>
                        </a:rPr>
                        <a:t>¶ 2, 3, 4, 5, &amp; 6</a:t>
                      </a:r>
                      <a:endParaRPr lang="en-US" sz="1600" dirty="0">
                        <a:solidFill>
                          <a:schemeClr val="tx1"/>
                        </a:solidFill>
                        <a:effectLst/>
                      </a:endParaRPr>
                    </a:p>
                    <a:p>
                      <a:pPr marL="0" marR="0" algn="l">
                        <a:lnSpc>
                          <a:spcPct val="115000"/>
                        </a:lnSpc>
                        <a:spcBef>
                          <a:spcPts val="0"/>
                        </a:spcBef>
                        <a:spcAft>
                          <a:spcPts val="0"/>
                        </a:spcAft>
                      </a:pPr>
                      <a:r>
                        <a:rPr lang="en-US" sz="1100" dirty="0">
                          <a:solidFill>
                            <a:schemeClr val="tx1"/>
                          </a:solidFill>
                          <a:effectLst/>
                        </a:rPr>
                        <a:t> </a:t>
                      </a:r>
                      <a:endParaRPr lang="en-US" sz="1600" dirty="0">
                        <a:solidFill>
                          <a:schemeClr val="tx1"/>
                        </a:solidFill>
                        <a:effectLst/>
                      </a:endParaRPr>
                    </a:p>
                    <a:p>
                      <a:pPr marL="0" marR="0" algn="l">
                        <a:lnSpc>
                          <a:spcPct val="115000"/>
                        </a:lnSpc>
                        <a:spcBef>
                          <a:spcPts val="0"/>
                        </a:spcBef>
                        <a:spcAft>
                          <a:spcPts val="0"/>
                        </a:spcAft>
                      </a:pPr>
                      <a:r>
                        <a:rPr lang="en-US" sz="1100" dirty="0">
                          <a:solidFill>
                            <a:schemeClr val="tx1"/>
                          </a:solidFill>
                          <a:effectLst/>
                        </a:rPr>
                        <a:t>BODY PARAGRAPHS</a:t>
                      </a:r>
                      <a:endParaRPr lang="en-US" sz="1600" dirty="0">
                        <a:solidFill>
                          <a:schemeClr val="tx1"/>
                        </a:solidFill>
                        <a:effectLst/>
                        <a:latin typeface="Arial"/>
                        <a:ea typeface="Arial"/>
                      </a:endParaRPr>
                    </a:p>
                  </a:txBody>
                  <a:tcPr marL="67675" marR="67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US" sz="400" dirty="0">
                          <a:effectLst/>
                        </a:rPr>
                        <a:t> </a:t>
                      </a:r>
                      <a:endParaRPr lang="en-US" sz="1800" dirty="0">
                        <a:solidFill>
                          <a:schemeClr val="tx1"/>
                        </a:solidFill>
                        <a:effectLst/>
                      </a:endParaRPr>
                    </a:p>
                    <a:p>
                      <a:pPr marL="0" marR="0" algn="l">
                        <a:lnSpc>
                          <a:spcPct val="115000"/>
                        </a:lnSpc>
                        <a:spcBef>
                          <a:spcPts val="0"/>
                        </a:spcBef>
                        <a:spcAft>
                          <a:spcPts val="0"/>
                        </a:spcAft>
                      </a:pPr>
                      <a:r>
                        <a:rPr lang="en-US" sz="1400" u="sng" dirty="0">
                          <a:solidFill>
                            <a:schemeClr val="tx1"/>
                          </a:solidFill>
                          <a:effectLst/>
                        </a:rPr>
                        <a:t>T:</a:t>
                      </a:r>
                      <a:r>
                        <a:rPr lang="en-US" sz="1400" dirty="0">
                          <a:solidFill>
                            <a:schemeClr val="tx1"/>
                          </a:solidFill>
                          <a:effectLst/>
                        </a:rPr>
                        <a:t> Topic Sentence that includes the enduring issue, the general idea of the document, and claim (positive/negative). </a:t>
                      </a:r>
                      <a:endParaRPr lang="en-US" sz="1800" dirty="0">
                        <a:solidFill>
                          <a:schemeClr val="tx1"/>
                        </a:solidFill>
                        <a:effectLst/>
                      </a:endParaRPr>
                    </a:p>
                    <a:p>
                      <a:pPr marL="0" marR="0" algn="l">
                        <a:lnSpc>
                          <a:spcPct val="115000"/>
                        </a:lnSpc>
                        <a:spcBef>
                          <a:spcPts val="0"/>
                        </a:spcBef>
                        <a:spcAft>
                          <a:spcPts val="0"/>
                        </a:spcAft>
                      </a:pPr>
                      <a:r>
                        <a:rPr lang="en-US" sz="800" dirty="0">
                          <a:solidFill>
                            <a:schemeClr val="tx1"/>
                          </a:solidFill>
                          <a:effectLst/>
                        </a:rPr>
                        <a:t> </a:t>
                      </a:r>
                      <a:endParaRPr lang="en-US" sz="1800" dirty="0">
                        <a:solidFill>
                          <a:schemeClr val="tx1"/>
                        </a:solidFill>
                        <a:effectLst/>
                      </a:endParaRPr>
                    </a:p>
                    <a:p>
                      <a:pPr marL="342900" marR="0" lvl="0" indent="-342900" algn="l">
                        <a:lnSpc>
                          <a:spcPct val="115000"/>
                        </a:lnSpc>
                        <a:spcBef>
                          <a:spcPts val="0"/>
                        </a:spcBef>
                        <a:spcAft>
                          <a:spcPts val="0"/>
                        </a:spcAft>
                        <a:buFont typeface="Symbol"/>
                        <a:buChar char=""/>
                      </a:pPr>
                      <a:r>
                        <a:rPr lang="en-US" sz="1400" dirty="0">
                          <a:solidFill>
                            <a:schemeClr val="tx1"/>
                          </a:solidFill>
                          <a:effectLst/>
                        </a:rPr>
                        <a:t>EXAMPLE:  Technology of Roman roads has impacted Ancient Roman civilization in a positive way. </a:t>
                      </a:r>
                      <a:endParaRPr lang="en-US" sz="1800" dirty="0">
                        <a:solidFill>
                          <a:schemeClr val="tx1"/>
                        </a:solidFill>
                        <a:effectLst/>
                      </a:endParaRPr>
                    </a:p>
                    <a:p>
                      <a:pPr marL="228600" marR="0" algn="l">
                        <a:lnSpc>
                          <a:spcPct val="115000"/>
                        </a:lnSpc>
                        <a:spcBef>
                          <a:spcPts val="0"/>
                        </a:spcBef>
                        <a:spcAft>
                          <a:spcPts val="0"/>
                        </a:spcAft>
                      </a:pPr>
                      <a:r>
                        <a:rPr lang="en-US" sz="1400" dirty="0">
                          <a:solidFill>
                            <a:schemeClr val="tx1"/>
                          </a:solidFill>
                          <a:effectLst/>
                        </a:rPr>
                        <a:t>                         </a:t>
                      </a:r>
                      <a:r>
                        <a:rPr lang="en-US" sz="1050" dirty="0">
                          <a:solidFill>
                            <a:schemeClr val="tx1"/>
                          </a:solidFill>
                          <a:effectLst/>
                        </a:rPr>
                        <a:t>(enduring issue)    (general idea of document)                                                                                                  (claim)</a:t>
                      </a:r>
                      <a:endParaRPr lang="en-US" sz="1800" dirty="0">
                        <a:solidFill>
                          <a:schemeClr val="tx1"/>
                        </a:solidFill>
                        <a:effectLst/>
                      </a:endParaRPr>
                    </a:p>
                    <a:p>
                      <a:pPr marL="0" marR="0" algn="l">
                        <a:lnSpc>
                          <a:spcPct val="150000"/>
                        </a:lnSpc>
                        <a:spcBef>
                          <a:spcPts val="0"/>
                        </a:spcBef>
                        <a:spcAft>
                          <a:spcPts val="0"/>
                        </a:spcAft>
                      </a:pPr>
                      <a:r>
                        <a:rPr lang="en-US" sz="1000" dirty="0">
                          <a:solidFill>
                            <a:schemeClr val="tx1"/>
                          </a:solidFill>
                          <a:effectLst/>
                        </a:rPr>
                        <a:t> </a:t>
                      </a:r>
                      <a:endParaRPr lang="en-US" sz="1800" dirty="0">
                        <a:solidFill>
                          <a:schemeClr val="tx1"/>
                        </a:solidFill>
                        <a:effectLst/>
                      </a:endParaRPr>
                    </a:p>
                    <a:p>
                      <a:pPr marL="0" marR="0" algn="l">
                        <a:lnSpc>
                          <a:spcPct val="150000"/>
                        </a:lnSpc>
                        <a:spcBef>
                          <a:spcPts val="0"/>
                        </a:spcBef>
                        <a:spcAft>
                          <a:spcPts val="0"/>
                        </a:spcAft>
                      </a:pPr>
                      <a:r>
                        <a:rPr lang="en-US" sz="400" dirty="0">
                          <a:solidFill>
                            <a:schemeClr val="tx1"/>
                          </a:solidFill>
                          <a:effectLst/>
                        </a:rPr>
                        <a:t> </a:t>
                      </a:r>
                      <a:endParaRPr lang="en-US" sz="1600" dirty="0">
                        <a:solidFill>
                          <a:schemeClr val="tx1"/>
                        </a:solidFill>
                        <a:effectLst/>
                      </a:endParaRPr>
                    </a:p>
                    <a:p>
                      <a:pPr marL="0" marR="0" algn="l">
                        <a:lnSpc>
                          <a:spcPct val="150000"/>
                        </a:lnSpc>
                        <a:spcBef>
                          <a:spcPts val="0"/>
                        </a:spcBef>
                        <a:spcAft>
                          <a:spcPts val="0"/>
                        </a:spcAft>
                      </a:pPr>
                      <a:r>
                        <a:rPr lang="en-US" sz="1600" u="sng" dirty="0">
                          <a:solidFill>
                            <a:schemeClr val="tx1"/>
                          </a:solidFill>
                          <a:effectLst/>
                        </a:rPr>
                        <a:t>E:</a:t>
                      </a:r>
                      <a:r>
                        <a:rPr lang="en-US" sz="1600" dirty="0">
                          <a:solidFill>
                            <a:schemeClr val="tx1"/>
                          </a:solidFill>
                          <a:effectLst/>
                        </a:rPr>
                        <a:t>  IMPORTANT SUMMARY/ FROM THE DOCUMENT</a:t>
                      </a:r>
                      <a:endParaRPr lang="en-US" sz="2000" dirty="0">
                        <a:solidFill>
                          <a:schemeClr val="tx1"/>
                        </a:solidFill>
                        <a:effectLst/>
                      </a:endParaRPr>
                    </a:p>
                    <a:p>
                      <a:pPr marL="342900" marR="0" lvl="0" indent="-342900" algn="l">
                        <a:lnSpc>
                          <a:spcPct val="115000"/>
                        </a:lnSpc>
                        <a:spcBef>
                          <a:spcPts val="0"/>
                        </a:spcBef>
                        <a:spcAft>
                          <a:spcPts val="0"/>
                        </a:spcAft>
                        <a:buFont typeface="Symbol"/>
                        <a:buChar char=""/>
                      </a:pPr>
                      <a:r>
                        <a:rPr lang="en-US" sz="1600" dirty="0">
                          <a:solidFill>
                            <a:schemeClr val="tx1"/>
                          </a:solidFill>
                          <a:effectLst/>
                        </a:rPr>
                        <a:t>Explain the document—</a:t>
                      </a:r>
                      <a:r>
                        <a:rPr lang="en-US" sz="2400" dirty="0">
                          <a:solidFill>
                            <a:schemeClr val="tx1"/>
                          </a:solidFill>
                          <a:effectLst/>
                        </a:rPr>
                        <a:t>*INFORMATION MUST MAKE A CONNECTION TO THE ENDURING ISSUE YOU CHOSE!* </a:t>
                      </a:r>
                      <a:r>
                        <a:rPr lang="en-US" sz="1600" dirty="0">
                          <a:solidFill>
                            <a:schemeClr val="tx1"/>
                          </a:solidFill>
                          <a:effectLst/>
                        </a:rPr>
                        <a:t>(use </a:t>
                      </a:r>
                      <a:r>
                        <a:rPr lang="en-US" sz="2400" u="sng" dirty="0">
                          <a:solidFill>
                            <a:schemeClr val="tx1"/>
                          </a:solidFill>
                          <a:effectLst/>
                        </a:rPr>
                        <a:t>2-3 quotes</a:t>
                      </a:r>
                      <a:r>
                        <a:rPr lang="en-US" sz="2400" dirty="0">
                          <a:solidFill>
                            <a:schemeClr val="tx1"/>
                          </a:solidFill>
                          <a:effectLst/>
                        </a:rPr>
                        <a:t> </a:t>
                      </a:r>
                      <a:r>
                        <a:rPr lang="en-US" sz="1600" dirty="0">
                          <a:solidFill>
                            <a:schemeClr val="tx1"/>
                          </a:solidFill>
                          <a:effectLst/>
                        </a:rPr>
                        <a:t>&amp; explain it in </a:t>
                      </a:r>
                      <a:r>
                        <a:rPr lang="en-US" sz="2400" u="sng" dirty="0">
                          <a:solidFill>
                            <a:srgbClr val="FF0000"/>
                          </a:solidFill>
                          <a:effectLst/>
                        </a:rPr>
                        <a:t>YOUR OWN WORDS</a:t>
                      </a:r>
                      <a:r>
                        <a:rPr lang="en-US" sz="2400" dirty="0">
                          <a:solidFill>
                            <a:schemeClr val="tx1"/>
                          </a:solidFill>
                          <a:effectLst/>
                        </a:rPr>
                        <a:t> </a:t>
                      </a:r>
                      <a:r>
                        <a:rPr lang="en-US" sz="1600" dirty="0">
                          <a:solidFill>
                            <a:schemeClr val="tx1"/>
                          </a:solidFill>
                          <a:effectLst/>
                        </a:rPr>
                        <a:t>in a </a:t>
                      </a:r>
                      <a:r>
                        <a:rPr lang="en-US" sz="1600" u="sng" dirty="0">
                          <a:solidFill>
                            <a:schemeClr val="tx1"/>
                          </a:solidFill>
                          <a:effectLst/>
                        </a:rPr>
                        <a:t>MINIMUM OF </a:t>
                      </a:r>
                      <a:r>
                        <a:rPr lang="en-US" sz="2800" u="sng" dirty="0">
                          <a:solidFill>
                            <a:schemeClr val="tx1"/>
                          </a:solidFill>
                          <a:effectLst/>
                        </a:rPr>
                        <a:t>5</a:t>
                      </a:r>
                      <a:r>
                        <a:rPr lang="en-US" sz="1600" u="sng" dirty="0">
                          <a:solidFill>
                            <a:schemeClr val="tx1"/>
                          </a:solidFill>
                          <a:effectLst/>
                        </a:rPr>
                        <a:t> SENTENCES</a:t>
                      </a:r>
                      <a:r>
                        <a:rPr lang="en-US" sz="1600" dirty="0">
                          <a:solidFill>
                            <a:schemeClr val="tx1"/>
                          </a:solidFill>
                          <a:effectLst/>
                        </a:rPr>
                        <a:t>) </a:t>
                      </a:r>
                      <a:endParaRPr lang="en-US" sz="2000" dirty="0">
                        <a:solidFill>
                          <a:schemeClr val="tx1"/>
                        </a:solidFill>
                        <a:effectLst/>
                      </a:endParaRPr>
                    </a:p>
                    <a:p>
                      <a:pPr marL="0" marR="0" algn="l">
                        <a:lnSpc>
                          <a:spcPct val="150000"/>
                        </a:lnSpc>
                        <a:spcBef>
                          <a:spcPts val="0"/>
                        </a:spcBef>
                        <a:spcAft>
                          <a:spcPts val="0"/>
                        </a:spcAft>
                      </a:pPr>
                      <a:r>
                        <a:rPr lang="en-US" sz="1200" dirty="0">
                          <a:solidFill>
                            <a:schemeClr val="tx1"/>
                          </a:solidFill>
                          <a:effectLst/>
                        </a:rPr>
                        <a:t> </a:t>
                      </a:r>
                      <a:endParaRPr lang="en-US" sz="1600" dirty="0">
                        <a:solidFill>
                          <a:schemeClr val="tx1"/>
                        </a:solidFill>
                        <a:effectLst/>
                      </a:endParaRPr>
                    </a:p>
                    <a:p>
                      <a:pPr marL="0" marR="0" algn="l">
                        <a:lnSpc>
                          <a:spcPct val="150000"/>
                        </a:lnSpc>
                        <a:spcBef>
                          <a:spcPts val="0"/>
                        </a:spcBef>
                        <a:spcAft>
                          <a:spcPts val="0"/>
                        </a:spcAft>
                      </a:pPr>
                      <a:r>
                        <a:rPr lang="en-US" sz="1600" u="sng" dirty="0">
                          <a:solidFill>
                            <a:schemeClr val="tx1"/>
                          </a:solidFill>
                          <a:effectLst/>
                        </a:rPr>
                        <a:t>A:</a:t>
                      </a:r>
                      <a:r>
                        <a:rPr lang="en-US" sz="1600" dirty="0">
                          <a:solidFill>
                            <a:schemeClr val="tx1"/>
                          </a:solidFill>
                          <a:effectLst/>
                        </a:rPr>
                        <a:t> This issue has affected people in a positive/negative (choose the one that matches your thesis) way because </a:t>
                      </a:r>
                      <a:r>
                        <a:rPr lang="en-US" sz="1600" dirty="0">
                          <a:solidFill>
                            <a:srgbClr val="FF0000"/>
                          </a:solidFill>
                          <a:effectLst/>
                        </a:rPr>
                        <a:t>(EXPLAIN WHY IT IS GOOD OR BAD FOR THE SOCIETY IN A MINIMUM OF 5 SENTENCES IN YOUR OWN WORDS</a:t>
                      </a:r>
                      <a:r>
                        <a:rPr lang="en-US" sz="1200" dirty="0">
                          <a:solidFill>
                            <a:srgbClr val="FF0000"/>
                          </a:solidFill>
                          <a:effectLst/>
                        </a:rPr>
                        <a:t>—</a:t>
                      </a:r>
                      <a:r>
                        <a:rPr lang="en-US" sz="2000" u="sng" dirty="0">
                          <a:solidFill>
                            <a:srgbClr val="FF0000"/>
                          </a:solidFill>
                          <a:effectLst/>
                        </a:rPr>
                        <a:t>YOU</a:t>
                      </a:r>
                      <a:r>
                        <a:rPr lang="en-US" sz="2400" u="sng" dirty="0">
                          <a:solidFill>
                            <a:srgbClr val="FF0000"/>
                          </a:solidFill>
                          <a:effectLst/>
                        </a:rPr>
                        <a:t> </a:t>
                      </a:r>
                      <a:r>
                        <a:rPr lang="en-US" sz="1800" u="sng" dirty="0">
                          <a:solidFill>
                            <a:srgbClr val="FF0000"/>
                          </a:solidFill>
                          <a:effectLst/>
                        </a:rPr>
                        <a:t>SHOULD NOT BE COPYING ANYTHING FROM THE DOCUMENT IN THIS SECTION!</a:t>
                      </a:r>
                      <a:r>
                        <a:rPr lang="en-US" sz="2000" dirty="0">
                          <a:solidFill>
                            <a:srgbClr val="FF0000"/>
                          </a:solidFill>
                          <a:effectLst/>
                        </a:rPr>
                        <a:t>)</a:t>
                      </a:r>
                      <a:endParaRPr lang="en-US" sz="1200" dirty="0">
                        <a:solidFill>
                          <a:srgbClr val="FF0000"/>
                        </a:solidFill>
                        <a:effectLst/>
                      </a:endParaRPr>
                    </a:p>
                    <a:p>
                      <a:pPr marL="0" marR="0" algn="l">
                        <a:lnSpc>
                          <a:spcPct val="150000"/>
                        </a:lnSpc>
                        <a:spcBef>
                          <a:spcPts val="0"/>
                        </a:spcBef>
                        <a:spcAft>
                          <a:spcPts val="0"/>
                        </a:spcAft>
                      </a:pPr>
                      <a:r>
                        <a:rPr lang="en-US" sz="1400" dirty="0">
                          <a:solidFill>
                            <a:schemeClr val="tx1"/>
                          </a:solidFill>
                          <a:effectLst/>
                        </a:rPr>
                        <a:t>This continued to be an issue because/change over time (CHOOSE THE ONE THAT APPLIES) by</a:t>
                      </a:r>
                      <a:endParaRPr lang="en-US" sz="1800" dirty="0">
                        <a:solidFill>
                          <a:schemeClr val="tx1"/>
                        </a:solidFill>
                        <a:effectLst/>
                      </a:endParaRPr>
                    </a:p>
                    <a:p>
                      <a:pPr marL="342900" marR="0" lvl="0" indent="-342900" algn="l">
                        <a:lnSpc>
                          <a:spcPct val="115000"/>
                        </a:lnSpc>
                        <a:spcBef>
                          <a:spcPts val="0"/>
                        </a:spcBef>
                        <a:spcAft>
                          <a:spcPts val="0"/>
                        </a:spcAft>
                        <a:buFont typeface="Symbol"/>
                        <a:buChar char=""/>
                      </a:pPr>
                      <a:r>
                        <a:rPr lang="en-US" sz="1400" dirty="0">
                          <a:solidFill>
                            <a:schemeClr val="tx1"/>
                          </a:solidFill>
                          <a:effectLst/>
                        </a:rPr>
                        <a:t>MAKE CONNECTIONS TO MODERN DAY AND HOW IT IS THE SAME, DIFFERENT, IMPROVED, ETC. (</a:t>
                      </a:r>
                      <a:r>
                        <a:rPr lang="en-US" sz="1400" u="sng" dirty="0">
                          <a:solidFill>
                            <a:schemeClr val="tx1"/>
                          </a:solidFill>
                          <a:effectLst/>
                        </a:rPr>
                        <a:t>MINIMUM OF 3 SENTENCES</a:t>
                      </a:r>
                      <a:r>
                        <a:rPr lang="en-US" sz="1400" dirty="0">
                          <a:solidFill>
                            <a:schemeClr val="tx1"/>
                          </a:solidFill>
                          <a:effectLst/>
                        </a:rPr>
                        <a:t>)</a:t>
                      </a:r>
                      <a:endParaRPr lang="en-US" sz="1800" dirty="0">
                        <a:solidFill>
                          <a:schemeClr val="tx1"/>
                        </a:solidFill>
                        <a:effectLst/>
                      </a:endParaRPr>
                    </a:p>
                    <a:p>
                      <a:pPr marL="228600" marR="0" algn="l">
                        <a:lnSpc>
                          <a:spcPct val="115000"/>
                        </a:lnSpc>
                        <a:spcBef>
                          <a:spcPts val="0"/>
                        </a:spcBef>
                        <a:spcAft>
                          <a:spcPts val="0"/>
                        </a:spcAft>
                      </a:pPr>
                      <a:r>
                        <a:rPr lang="en-US" sz="1400" dirty="0">
                          <a:solidFill>
                            <a:schemeClr val="tx1"/>
                          </a:solidFill>
                          <a:effectLst/>
                        </a:rPr>
                        <a:t> </a:t>
                      </a:r>
                      <a:endParaRPr lang="en-US" sz="1800" dirty="0">
                        <a:solidFill>
                          <a:schemeClr val="tx1"/>
                        </a:solidFill>
                        <a:effectLst/>
                        <a:latin typeface="Arial"/>
                        <a:ea typeface="Arial"/>
                      </a:endParaRPr>
                    </a:p>
                  </a:txBody>
                  <a:tcPr marL="67675" marR="676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82332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54913119"/>
              </p:ext>
            </p:extLst>
          </p:nvPr>
        </p:nvGraphicFramePr>
        <p:xfrm>
          <a:off x="966787" y="304800"/>
          <a:ext cx="7210425" cy="6019800"/>
        </p:xfrm>
        <a:graphic>
          <a:graphicData uri="http://schemas.openxmlformats.org/drawingml/2006/table">
            <a:tbl>
              <a:tblPr firstRow="1" firstCol="1" bandRow="1">
                <a:tableStyleId>{5C22544A-7EE6-4342-B048-85BDC9FD1C3A}</a:tableStyleId>
              </a:tblPr>
              <a:tblGrid>
                <a:gridCol w="1243013"/>
                <a:gridCol w="5967412"/>
              </a:tblGrid>
              <a:tr h="6019800">
                <a:tc>
                  <a:txBody>
                    <a:bodyPr/>
                    <a:lstStyle/>
                    <a:p>
                      <a:pPr marL="0" marR="0" algn="l">
                        <a:lnSpc>
                          <a:spcPct val="150000"/>
                        </a:lnSpc>
                        <a:spcBef>
                          <a:spcPts val="0"/>
                        </a:spcBef>
                        <a:spcAft>
                          <a:spcPts val="0"/>
                        </a:spcAft>
                      </a:pPr>
                      <a:r>
                        <a:rPr lang="en-US" sz="24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¶5</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CONCL</a:t>
                      </a:r>
                      <a:endParaRPr lang="en-US" sz="3600" dirty="0">
                        <a:solidFill>
                          <a:schemeClr val="tx1"/>
                        </a:solidFill>
                        <a:effectLst/>
                      </a:endParaRPr>
                    </a:p>
                    <a:p>
                      <a:pPr marL="0" marR="0" algn="l">
                        <a:lnSpc>
                          <a:spcPct val="150000"/>
                        </a:lnSpc>
                        <a:spcBef>
                          <a:spcPts val="0"/>
                        </a:spcBef>
                        <a:spcAft>
                          <a:spcPts val="0"/>
                        </a:spcAft>
                      </a:pPr>
                      <a:r>
                        <a:rPr lang="en-US" sz="2400" dirty="0">
                          <a:solidFill>
                            <a:schemeClr val="tx1"/>
                          </a:solidFill>
                          <a:effectLst/>
                        </a:rPr>
                        <a:t> </a:t>
                      </a:r>
                      <a:endParaRPr lang="en-US" sz="3600" dirty="0">
                        <a:solidFill>
                          <a:schemeClr val="tx1"/>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ct val="150000"/>
                        </a:lnSpc>
                        <a:spcBef>
                          <a:spcPts val="0"/>
                        </a:spcBef>
                        <a:spcAft>
                          <a:spcPts val="0"/>
                        </a:spcAft>
                      </a:pPr>
                      <a:r>
                        <a:rPr lang="en-US" sz="105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RESTATE THESIS STATEMENT</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SUM UP IDEAS from each document</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 </a:t>
                      </a:r>
                      <a:endParaRPr lang="en-US" sz="3600" dirty="0">
                        <a:solidFill>
                          <a:schemeClr val="tx1"/>
                        </a:solidFill>
                        <a:effectLst/>
                      </a:endParaRPr>
                    </a:p>
                    <a:p>
                      <a:pPr marL="0" marR="0" algn="l">
                        <a:lnSpc>
                          <a:spcPct val="150000"/>
                        </a:lnSpc>
                        <a:spcBef>
                          <a:spcPts val="0"/>
                        </a:spcBef>
                        <a:spcAft>
                          <a:spcPts val="0"/>
                        </a:spcAft>
                      </a:pPr>
                      <a:r>
                        <a:rPr lang="en-US" sz="2800" dirty="0">
                          <a:solidFill>
                            <a:schemeClr val="tx1"/>
                          </a:solidFill>
                          <a:effectLst/>
                        </a:rPr>
                        <a:t>CLOSING SENTENCE </a:t>
                      </a:r>
                      <a:endParaRPr lang="en-US" sz="3600" dirty="0">
                        <a:solidFill>
                          <a:schemeClr val="tx1"/>
                        </a:solidFill>
                        <a:effectLst/>
                        <a:latin typeface="Arial"/>
                        <a:ea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7482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84984356"/>
              </p:ext>
            </p:extLst>
          </p:nvPr>
        </p:nvGraphicFramePr>
        <p:xfrm>
          <a:off x="152400" y="228601"/>
          <a:ext cx="8839200" cy="5943600"/>
        </p:xfrm>
        <a:graphic>
          <a:graphicData uri="http://schemas.openxmlformats.org/drawingml/2006/table">
            <a:tbl>
              <a:tblPr firstRow="1" firstCol="1" lastRow="1" lastCol="1" bandRow="1" bandCol="1">
                <a:tableStyleId>{5C22544A-7EE6-4342-B048-85BDC9FD1C3A}</a:tableStyleId>
              </a:tblPr>
              <a:tblGrid>
                <a:gridCol w="6494200"/>
                <a:gridCol w="998800"/>
                <a:gridCol w="713770"/>
                <a:gridCol w="632430"/>
              </a:tblGrid>
              <a:tr h="463213">
                <a:tc gridSpan="4">
                  <a:txBody>
                    <a:bodyPr/>
                    <a:lstStyle/>
                    <a:p>
                      <a:pPr marL="0" marR="45720">
                        <a:spcBef>
                          <a:spcPts val="0"/>
                        </a:spcBef>
                        <a:spcAft>
                          <a:spcPts val="0"/>
                        </a:spcAft>
                      </a:pPr>
                      <a:r>
                        <a:rPr lang="en-US" sz="2400" dirty="0">
                          <a:solidFill>
                            <a:schemeClr val="tx1"/>
                          </a:solidFill>
                          <a:effectLst/>
                        </a:rPr>
                        <a:t>ALL Activities marked with a ‘</a:t>
                      </a:r>
                      <a:r>
                        <a:rPr lang="en-US" sz="2400" dirty="0">
                          <a:solidFill>
                            <a:schemeClr val="tx1"/>
                          </a:solidFill>
                          <a:effectLst/>
                          <a:sym typeface="Webdings"/>
                        </a:rPr>
                        <a:t></a:t>
                      </a:r>
                      <a:r>
                        <a:rPr lang="en-US" sz="2400" dirty="0">
                          <a:solidFill>
                            <a:schemeClr val="tx1"/>
                          </a:solidFill>
                          <a:effectLst/>
                        </a:rPr>
                        <a:t>’ ARE REQUIRED. Otherwise, you select your choices.</a:t>
                      </a:r>
                      <a:endParaRPr lang="en-US" sz="2000" dirty="0">
                        <a:solidFill>
                          <a:schemeClr val="tx1"/>
                        </a:solidFill>
                        <a:effectLst/>
                      </a:endParaRPr>
                    </a:p>
                    <a:p>
                      <a:pPr marL="0" marR="45720">
                        <a:spcBef>
                          <a:spcPts val="0"/>
                        </a:spcBef>
                        <a:spcAft>
                          <a:spcPts val="0"/>
                        </a:spcAft>
                      </a:pPr>
                      <a:r>
                        <a:rPr lang="en-US" sz="24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79119">
                <a:tc>
                  <a:txBody>
                    <a:bodyPr/>
                    <a:lstStyle/>
                    <a:p>
                      <a:pPr marL="0" marR="45720">
                        <a:spcBef>
                          <a:spcPts val="0"/>
                        </a:spcBef>
                        <a:spcAft>
                          <a:spcPts val="0"/>
                        </a:spcAft>
                      </a:pPr>
                      <a:r>
                        <a:rPr lang="en-US" sz="2000" dirty="0">
                          <a:solidFill>
                            <a:schemeClr val="tx1"/>
                          </a:solidFill>
                          <a:effectLst/>
                        </a:rPr>
                        <a:t>ACTIVITY OPTIONS:</a:t>
                      </a:r>
                    </a:p>
                    <a:p>
                      <a:pPr marL="0" marR="4572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45720">
                        <a:spcBef>
                          <a:spcPts val="0"/>
                        </a:spcBef>
                        <a:spcAft>
                          <a:spcPts val="0"/>
                        </a:spcAft>
                      </a:pPr>
                      <a:r>
                        <a:rPr lang="en-US" sz="1600" dirty="0">
                          <a:solidFill>
                            <a:schemeClr val="tx1"/>
                          </a:solidFill>
                          <a:effectLst/>
                        </a:rPr>
                        <a:t>POINTS</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45720">
                        <a:spcBef>
                          <a:spcPts val="0"/>
                        </a:spcBef>
                        <a:spcAft>
                          <a:spcPts val="0"/>
                        </a:spcAft>
                      </a:pPr>
                      <a:r>
                        <a:rPr lang="en-US" sz="1600" dirty="0">
                          <a:solidFill>
                            <a:schemeClr val="tx1"/>
                          </a:solidFill>
                          <a:effectLst/>
                        </a:rPr>
                        <a:t>Points Earned</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1400" dirty="0" smtClean="0">
                          <a:solidFill>
                            <a:schemeClr val="tx1"/>
                          </a:solidFill>
                          <a:effectLst/>
                        </a:rPr>
                        <a:t>Teach</a:t>
                      </a:r>
                    </a:p>
                    <a:p>
                      <a:pPr marL="0" marR="0" algn="ctr">
                        <a:spcBef>
                          <a:spcPts val="0"/>
                        </a:spcBef>
                        <a:spcAft>
                          <a:spcPts val="0"/>
                        </a:spcAft>
                      </a:pPr>
                      <a:r>
                        <a:rPr lang="en-US" sz="1400" dirty="0" smtClean="0">
                          <a:solidFill>
                            <a:schemeClr val="tx1"/>
                          </a:solidFill>
                          <a:effectLst/>
                        </a:rPr>
                        <a:t>Initials</a:t>
                      </a:r>
                      <a:endParaRPr lang="en-US" sz="18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6750">
                <a:tc gridSpan="4">
                  <a:txBody>
                    <a:bodyPr/>
                    <a:lstStyle/>
                    <a:p>
                      <a:pPr marL="0" marR="45720">
                        <a:spcBef>
                          <a:spcPts val="0"/>
                        </a:spcBef>
                        <a:spcAft>
                          <a:spcPts val="0"/>
                        </a:spcAft>
                      </a:pPr>
                      <a:r>
                        <a:rPr lang="en-US" sz="2000" dirty="0">
                          <a:solidFill>
                            <a:schemeClr val="tx1"/>
                          </a:solidFill>
                          <a:effectLst/>
                        </a:rPr>
                        <a:t>Topic 1: GEOGRAPHY</a:t>
                      </a:r>
                    </a:p>
                    <a:p>
                      <a:pPr marL="0" marR="45720">
                        <a:spcBef>
                          <a:spcPts val="0"/>
                        </a:spcBef>
                        <a:spcAft>
                          <a:spcPts val="0"/>
                        </a:spcAft>
                      </a:pPr>
                      <a:r>
                        <a:rPr lang="en-US" sz="2000" b="1" dirty="0">
                          <a:solidFill>
                            <a:schemeClr val="tx1"/>
                          </a:solidFill>
                          <a:effectLst/>
                        </a:rPr>
                        <a:t>Total to complete in this objective: 2</a:t>
                      </a:r>
                      <a:endParaRPr lang="en-US" sz="2000" b="1"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16876">
                <a:tc>
                  <a:txBody>
                    <a:bodyPr/>
                    <a:lstStyle/>
                    <a:p>
                      <a:pPr marL="0" marR="45720">
                        <a:spcBef>
                          <a:spcPts val="0"/>
                        </a:spcBef>
                        <a:spcAft>
                          <a:spcPts val="0"/>
                        </a:spcAft>
                        <a:tabLst>
                          <a:tab pos="350520" algn="l"/>
                        </a:tabLst>
                      </a:pPr>
                      <a:r>
                        <a:rPr lang="en-US" sz="1400" dirty="0">
                          <a:solidFill>
                            <a:schemeClr val="tx1"/>
                          </a:solidFill>
                          <a:effectLst/>
                        </a:rPr>
                        <a:t> </a:t>
                      </a:r>
                      <a:endParaRPr lang="en-US" sz="2000" dirty="0">
                        <a:solidFill>
                          <a:schemeClr val="tx1"/>
                        </a:solidFill>
                        <a:effectLst/>
                      </a:endParaRPr>
                    </a:p>
                    <a:p>
                      <a:pPr marL="0" marR="45720">
                        <a:spcBef>
                          <a:spcPts val="0"/>
                        </a:spcBef>
                        <a:spcAft>
                          <a:spcPts val="0"/>
                        </a:spcAft>
                        <a:tabLst>
                          <a:tab pos="350520" algn="l"/>
                        </a:tabLst>
                      </a:pPr>
                      <a:r>
                        <a:rPr lang="en-US" sz="2800" dirty="0">
                          <a:solidFill>
                            <a:schemeClr val="tx1"/>
                          </a:solidFill>
                          <a:effectLst/>
                          <a:sym typeface="Webdings"/>
                        </a:rPr>
                        <a:t></a:t>
                      </a:r>
                      <a:endParaRPr lang="en-US" sz="2000" dirty="0">
                        <a:solidFill>
                          <a:schemeClr val="tx1"/>
                        </a:solidFill>
                        <a:effectLst/>
                      </a:endParaRPr>
                    </a:p>
                    <a:p>
                      <a:pPr marL="342900" marR="45720" lvl="0" indent="-342900">
                        <a:spcBef>
                          <a:spcPts val="0"/>
                        </a:spcBef>
                        <a:spcAft>
                          <a:spcPts val="0"/>
                        </a:spcAft>
                        <a:buSzPts val="1200"/>
                        <a:buFont typeface="Wingdings"/>
                        <a:buChar char=""/>
                      </a:pPr>
                      <a:r>
                        <a:rPr lang="en-US" sz="1800" dirty="0">
                          <a:solidFill>
                            <a:schemeClr val="tx1"/>
                          </a:solidFill>
                          <a:effectLst/>
                        </a:rPr>
                        <a:t>Location &amp; Map: Actively read about the geographic context of Greece and how it expanded over time into an empire. </a:t>
                      </a:r>
                      <a:r>
                        <a:rPr lang="en-US" sz="1800" dirty="0" smtClean="0">
                          <a:solidFill>
                            <a:schemeClr val="tx1"/>
                          </a:solidFill>
                          <a:effectLst/>
                        </a:rPr>
                        <a:t> Label the blank map. Then</a:t>
                      </a:r>
                      <a:r>
                        <a:rPr lang="en-US" sz="1800" dirty="0">
                          <a:solidFill>
                            <a:schemeClr val="tx1"/>
                          </a:solidFill>
                          <a:effectLst/>
                        </a:rPr>
                        <a:t>, using the TEAL paragraph template, explain and evaluate how the geographic context of Greece affects the empire.</a:t>
                      </a:r>
                      <a:endParaRPr lang="en-US" sz="2000" dirty="0">
                        <a:solidFill>
                          <a:schemeClr val="tx1"/>
                        </a:solidFill>
                        <a:effectLst/>
                      </a:endParaRPr>
                    </a:p>
                    <a:p>
                      <a:pPr marL="0" marR="45720">
                        <a:spcBef>
                          <a:spcPts val="0"/>
                        </a:spcBef>
                        <a:spcAft>
                          <a:spcPts val="0"/>
                        </a:spcAft>
                      </a:pPr>
                      <a:r>
                        <a:rPr lang="en-US" sz="12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45720" algn="ctr">
                        <a:spcBef>
                          <a:spcPts val="0"/>
                        </a:spcBef>
                        <a:spcAft>
                          <a:spcPts val="0"/>
                        </a:spcAft>
                      </a:pPr>
                      <a:r>
                        <a:rPr lang="en-US" sz="1800" dirty="0">
                          <a:solidFill>
                            <a:schemeClr val="tx1"/>
                          </a:solidFill>
                          <a:effectLst/>
                        </a:rPr>
                        <a:t>6 POINTS</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4572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4572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3502">
                <a:tc>
                  <a:txBody>
                    <a:bodyPr/>
                    <a:lstStyle/>
                    <a:p>
                      <a:pPr marL="0" marR="45720">
                        <a:spcBef>
                          <a:spcPts val="0"/>
                        </a:spcBef>
                        <a:spcAft>
                          <a:spcPts val="0"/>
                        </a:spcAft>
                        <a:tabLst>
                          <a:tab pos="350520" algn="l"/>
                        </a:tabLst>
                      </a:pPr>
                      <a:r>
                        <a:rPr lang="en-US" sz="2800" dirty="0">
                          <a:solidFill>
                            <a:schemeClr val="tx1"/>
                          </a:solidFill>
                          <a:effectLst/>
                          <a:sym typeface="Webdings"/>
                        </a:rPr>
                        <a:t></a:t>
                      </a:r>
                      <a:endParaRPr lang="en-US" sz="2000" dirty="0">
                        <a:solidFill>
                          <a:schemeClr val="tx1"/>
                        </a:solidFill>
                        <a:effectLst/>
                      </a:endParaRPr>
                    </a:p>
                    <a:p>
                      <a:pPr marL="342900" marR="0" lvl="0" indent="-342900">
                        <a:spcBef>
                          <a:spcPts val="0"/>
                        </a:spcBef>
                        <a:spcAft>
                          <a:spcPts val="0"/>
                        </a:spcAft>
                        <a:buSzPts val="1200"/>
                        <a:buFont typeface="Wingdings"/>
                        <a:buChar char=""/>
                        <a:tabLst>
                          <a:tab pos="228600" algn="l"/>
                        </a:tabLst>
                      </a:pPr>
                      <a:r>
                        <a:rPr lang="en-US" sz="1800" dirty="0">
                          <a:solidFill>
                            <a:schemeClr val="tx1"/>
                          </a:solidFill>
                          <a:effectLst/>
                        </a:rPr>
                        <a:t>Athens &amp; Sparta: Actively read about the two Greek city-states: Athens and Sparta and compare their lifestyles. Explain how the geographic context of Greece affected the empire.</a:t>
                      </a:r>
                      <a:endParaRPr lang="en-US" sz="2000" dirty="0">
                        <a:solidFill>
                          <a:schemeClr val="tx1"/>
                        </a:solidFill>
                        <a:effectLst/>
                      </a:endParaRPr>
                    </a:p>
                    <a:p>
                      <a:pPr marL="228600" marR="0">
                        <a:spcBef>
                          <a:spcPts val="0"/>
                        </a:spcBef>
                        <a:spcAft>
                          <a:spcPts val="0"/>
                        </a:spcAft>
                      </a:pPr>
                      <a:r>
                        <a:rPr lang="en-US" sz="14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800" dirty="0">
                          <a:solidFill>
                            <a:schemeClr val="tx1"/>
                          </a:solidFill>
                          <a:effectLst/>
                        </a:rPr>
                        <a:t> </a:t>
                      </a:r>
                      <a:endParaRPr lang="en-US" sz="2000" dirty="0">
                        <a:solidFill>
                          <a:schemeClr val="tx1"/>
                        </a:solidFill>
                        <a:effectLst/>
                      </a:endParaRPr>
                    </a:p>
                    <a:p>
                      <a:pPr marL="0" marR="0" algn="ctr">
                        <a:spcBef>
                          <a:spcPts val="0"/>
                        </a:spcBef>
                        <a:spcAft>
                          <a:spcPts val="0"/>
                        </a:spcAft>
                      </a:pPr>
                      <a:r>
                        <a:rPr lang="en-US" sz="1800" dirty="0">
                          <a:solidFill>
                            <a:schemeClr val="tx1"/>
                          </a:solidFill>
                          <a:effectLst/>
                        </a:rPr>
                        <a:t> </a:t>
                      </a:r>
                      <a:endParaRPr lang="en-US" sz="2000" dirty="0">
                        <a:solidFill>
                          <a:schemeClr val="tx1"/>
                        </a:solidFill>
                        <a:effectLst/>
                      </a:endParaRPr>
                    </a:p>
                    <a:p>
                      <a:pPr marL="0" marR="0" algn="ctr">
                        <a:spcBef>
                          <a:spcPts val="0"/>
                        </a:spcBef>
                        <a:spcAft>
                          <a:spcPts val="0"/>
                        </a:spcAft>
                      </a:pPr>
                      <a:r>
                        <a:rPr lang="en-US" sz="1800" b="0" dirty="0">
                          <a:solidFill>
                            <a:schemeClr val="tx1"/>
                          </a:solidFill>
                          <a:effectLst/>
                        </a:rPr>
                        <a:t>6 POINTS</a:t>
                      </a:r>
                      <a:endParaRPr lang="en-US" sz="2000" b="0" dirty="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a:solidFill>
                            <a:schemeClr val="tx1"/>
                          </a:solidFill>
                          <a:effectLst/>
                        </a:rPr>
                        <a:t> </a:t>
                      </a:r>
                      <a:endParaRPr lang="en-US" sz="200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800" dirty="0">
                          <a:solidFill>
                            <a:schemeClr val="tx1"/>
                          </a:solidFill>
                          <a:effectLst/>
                        </a:rPr>
                        <a:t> </a:t>
                      </a:r>
                      <a:endParaRPr lang="en-US" sz="2000" dirty="0">
                        <a:solidFill>
                          <a:schemeClr val="tx1"/>
                        </a:solidFill>
                        <a:effectLst/>
                        <a:latin typeface="Times New Roman"/>
                        <a:ea typeface="Times New Roman"/>
                      </a:endParaRPr>
                    </a:p>
                  </a:txBody>
                  <a:tcPr marL="35516" marR="355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SMARTInkShape-10"/>
          <p:cNvSpPr/>
          <p:nvPr/>
        </p:nvSpPr>
        <p:spPr>
          <a:xfrm>
            <a:off x="1253344" y="2491398"/>
            <a:ext cx="452229" cy="26772"/>
          </a:xfrm>
          <a:custGeom>
            <a:avLst/>
            <a:gdLst/>
            <a:ahLst/>
            <a:cxnLst/>
            <a:rect l="0" t="0" r="0" b="0"/>
            <a:pathLst>
              <a:path w="452229" h="26772">
                <a:moveTo>
                  <a:pt x="0" y="0"/>
                </a:moveTo>
                <a:lnTo>
                  <a:pt x="35479" y="977"/>
                </a:lnTo>
                <a:lnTo>
                  <a:pt x="76369" y="8087"/>
                </a:lnTo>
                <a:lnTo>
                  <a:pt x="120354" y="15934"/>
                </a:lnTo>
                <a:lnTo>
                  <a:pt x="164344" y="17795"/>
                </a:lnTo>
                <a:lnTo>
                  <a:pt x="206880" y="17843"/>
                </a:lnTo>
                <a:lnTo>
                  <a:pt x="221144" y="18836"/>
                </a:lnTo>
                <a:lnTo>
                  <a:pt x="241324" y="22989"/>
                </a:lnTo>
                <a:lnTo>
                  <a:pt x="285655" y="19419"/>
                </a:lnTo>
                <a:lnTo>
                  <a:pt x="327618" y="25609"/>
                </a:lnTo>
                <a:lnTo>
                  <a:pt x="371913" y="26620"/>
                </a:lnTo>
                <a:lnTo>
                  <a:pt x="410378" y="26754"/>
                </a:lnTo>
                <a:lnTo>
                  <a:pt x="447855" y="26771"/>
                </a:lnTo>
                <a:lnTo>
                  <a:pt x="452228" y="267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1"/>
          <p:cNvSpPr/>
          <p:nvPr/>
        </p:nvSpPr>
        <p:spPr>
          <a:xfrm>
            <a:off x="142875" y="2261960"/>
            <a:ext cx="53579" cy="15111"/>
          </a:xfrm>
          <a:custGeom>
            <a:avLst/>
            <a:gdLst/>
            <a:ahLst/>
            <a:cxnLst/>
            <a:rect l="0" t="0" r="0" b="0"/>
            <a:pathLst>
              <a:path w="53579" h="15111">
                <a:moveTo>
                  <a:pt x="0" y="15110"/>
                </a:moveTo>
                <a:lnTo>
                  <a:pt x="0" y="10370"/>
                </a:lnTo>
                <a:lnTo>
                  <a:pt x="1985" y="8973"/>
                </a:lnTo>
                <a:lnTo>
                  <a:pt x="19427" y="6732"/>
                </a:lnTo>
                <a:lnTo>
                  <a:pt x="30463" y="5434"/>
                </a:lnTo>
                <a:lnTo>
                  <a:pt x="535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54712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63179004"/>
              </p:ext>
            </p:extLst>
          </p:nvPr>
        </p:nvGraphicFramePr>
        <p:xfrm>
          <a:off x="228600" y="126275"/>
          <a:ext cx="8763001" cy="6499526"/>
        </p:xfrm>
        <a:graphic>
          <a:graphicData uri="http://schemas.openxmlformats.org/drawingml/2006/table">
            <a:tbl>
              <a:tblPr firstRow="1" firstCol="1" lastRow="1" lastCol="1" bandRow="1" bandCol="1">
                <a:tableStyleId>{5C22544A-7EE6-4342-B048-85BDC9FD1C3A}</a:tableStyleId>
              </a:tblPr>
              <a:tblGrid>
                <a:gridCol w="6329093"/>
                <a:gridCol w="973408"/>
                <a:gridCol w="695624"/>
                <a:gridCol w="764876"/>
              </a:tblGrid>
              <a:tr h="925286">
                <a:tc gridSpan="4">
                  <a:txBody>
                    <a:bodyPr/>
                    <a:lstStyle/>
                    <a:p>
                      <a:pPr marL="0" marR="0">
                        <a:spcBef>
                          <a:spcPts val="0"/>
                        </a:spcBef>
                        <a:spcAft>
                          <a:spcPts val="0"/>
                        </a:spcAft>
                      </a:pPr>
                      <a:r>
                        <a:rPr lang="en-US" sz="2000" dirty="0">
                          <a:solidFill>
                            <a:schemeClr val="tx1"/>
                          </a:solidFill>
                          <a:effectLst/>
                        </a:rPr>
                        <a:t>Topic 2:  GOVERNMENT -</a:t>
                      </a:r>
                    </a:p>
                    <a:p>
                      <a:pPr marL="0" marR="0">
                        <a:spcBef>
                          <a:spcPts val="0"/>
                        </a:spcBef>
                        <a:spcAft>
                          <a:spcPts val="0"/>
                        </a:spcAft>
                      </a:pPr>
                      <a:r>
                        <a:rPr lang="en-US" sz="2000" dirty="0">
                          <a:solidFill>
                            <a:schemeClr val="tx1"/>
                          </a:solidFill>
                          <a:effectLst/>
                        </a:rPr>
                        <a:t>Total to complete in this objective: 2 </a:t>
                      </a:r>
                      <a:r>
                        <a:rPr lang="en-US" sz="1800" dirty="0">
                          <a:solidFill>
                            <a:schemeClr val="tx1"/>
                          </a:solidFill>
                          <a:effectLst/>
                        </a:rPr>
                        <a:t>(Complete </a:t>
                      </a:r>
                      <a:r>
                        <a:rPr lang="en-US" sz="2000" dirty="0">
                          <a:solidFill>
                            <a:srgbClr val="FF0000"/>
                          </a:solidFill>
                          <a:effectLst/>
                        </a:rPr>
                        <a:t>mandatory one and choose ONE other task</a:t>
                      </a:r>
                      <a:r>
                        <a:rPr lang="en-US" sz="1800" dirty="0">
                          <a:solidFill>
                            <a:schemeClr val="tx1"/>
                          </a:solidFill>
                          <a:effectLst/>
                        </a:rPr>
                        <a:t>)</a:t>
                      </a:r>
                      <a:endParaRPr lang="en-US" sz="2000" dirty="0">
                        <a:solidFill>
                          <a:schemeClr val="tx1"/>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886160">
                <a:tc>
                  <a:txBody>
                    <a:bodyPr/>
                    <a:lstStyle/>
                    <a:p>
                      <a:pPr marL="0" marR="45720">
                        <a:spcBef>
                          <a:spcPts val="0"/>
                        </a:spcBef>
                        <a:spcAft>
                          <a:spcPts val="0"/>
                        </a:spcAft>
                        <a:tabLst>
                          <a:tab pos="350520" algn="l"/>
                        </a:tabLst>
                      </a:pPr>
                      <a:r>
                        <a:rPr lang="en-US" sz="1400" dirty="0">
                          <a:solidFill>
                            <a:schemeClr val="tx1"/>
                          </a:solidFill>
                          <a:effectLst/>
                        </a:rPr>
                        <a:t> </a:t>
                      </a:r>
                      <a:endParaRPr lang="en-US" sz="3200" dirty="0">
                        <a:solidFill>
                          <a:schemeClr val="tx1"/>
                        </a:solidFill>
                        <a:effectLst/>
                      </a:endParaRPr>
                    </a:p>
                    <a:p>
                      <a:pPr marL="0" marR="45720">
                        <a:spcBef>
                          <a:spcPts val="0"/>
                        </a:spcBef>
                        <a:spcAft>
                          <a:spcPts val="0"/>
                        </a:spcAft>
                        <a:tabLst>
                          <a:tab pos="350520" algn="l"/>
                        </a:tabLst>
                      </a:pPr>
                      <a:r>
                        <a:rPr lang="en-US" sz="2800" dirty="0">
                          <a:solidFill>
                            <a:schemeClr val="tx1"/>
                          </a:solidFill>
                          <a:effectLst/>
                          <a:sym typeface="Webdings"/>
                        </a:rPr>
                        <a:t></a:t>
                      </a:r>
                      <a:endParaRPr lang="en-US" sz="2000" dirty="0">
                        <a:solidFill>
                          <a:schemeClr val="tx1"/>
                        </a:solidFill>
                        <a:effectLst/>
                      </a:endParaRPr>
                    </a:p>
                    <a:p>
                      <a:pPr marL="342900" marR="45720" lvl="0" indent="-342900">
                        <a:spcBef>
                          <a:spcPts val="0"/>
                        </a:spcBef>
                        <a:spcAft>
                          <a:spcPts val="0"/>
                        </a:spcAft>
                        <a:buSzPts val="1200"/>
                        <a:buFont typeface="Wingdings"/>
                        <a:buChar char=""/>
                        <a:tabLst>
                          <a:tab pos="217170" algn="l"/>
                        </a:tabLst>
                      </a:pPr>
                      <a:r>
                        <a:rPr lang="en-US" sz="2000" dirty="0">
                          <a:solidFill>
                            <a:schemeClr val="tx1"/>
                          </a:solidFill>
                          <a:effectLst/>
                        </a:rPr>
                        <a:t>Alexander the Great &amp; Hellenism: Actively read about Alexander the Great and the spread of Hellenistic culture.  Create a pros and cons list of Hellenism and assimilation</a:t>
                      </a:r>
                      <a:r>
                        <a:rPr lang="en-US" sz="2000" dirty="0" smtClean="0">
                          <a:solidFill>
                            <a:schemeClr val="tx1"/>
                          </a:solidFill>
                          <a:effectLst/>
                        </a:rPr>
                        <a:t>.</a:t>
                      </a:r>
                      <a:endParaRPr lang="en-US" sz="320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6 POINTS</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6753">
                <a:tc>
                  <a:txBody>
                    <a:bodyPr/>
                    <a:lstStyle/>
                    <a:p>
                      <a:pPr marL="0" marR="45720">
                        <a:spcBef>
                          <a:spcPts val="0"/>
                        </a:spcBef>
                        <a:spcAft>
                          <a:spcPts val="0"/>
                        </a:spcAft>
                        <a:tabLst>
                          <a:tab pos="350520" algn="l"/>
                        </a:tabLst>
                      </a:pPr>
                      <a:r>
                        <a:rPr lang="en-US" sz="1400">
                          <a:solidFill>
                            <a:schemeClr val="tx1"/>
                          </a:solidFill>
                          <a:effectLst/>
                        </a:rPr>
                        <a:t> </a:t>
                      </a:r>
                      <a:endParaRPr lang="en-US" sz="3200">
                        <a:solidFill>
                          <a:schemeClr val="tx1"/>
                        </a:solidFill>
                        <a:effectLst/>
                      </a:endParaRPr>
                    </a:p>
                    <a:p>
                      <a:pPr marL="342900" marR="45720" lvl="0" indent="-342900">
                        <a:spcBef>
                          <a:spcPts val="0"/>
                        </a:spcBef>
                        <a:spcAft>
                          <a:spcPts val="0"/>
                        </a:spcAft>
                        <a:buSzPts val="1200"/>
                        <a:buFont typeface="Wingdings"/>
                        <a:buChar char=""/>
                        <a:tabLst>
                          <a:tab pos="217170" algn="l"/>
                        </a:tabLst>
                      </a:pPr>
                      <a:r>
                        <a:rPr lang="en-US" sz="2000">
                          <a:solidFill>
                            <a:schemeClr val="tx1"/>
                          </a:solidFill>
                          <a:effectLst/>
                        </a:rPr>
                        <a:t>Government of Ancient Greece: Actively read about the various forms of government in Greece; then compare Athenian democracy to modern day democracy.  Be sure to explain how democracy continues to be an issue or has changed over time.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rPr>
                        <a:t> </a:t>
                      </a:r>
                      <a:endParaRPr lang="en-US" sz="3200">
                        <a:solidFill>
                          <a:schemeClr val="tx1"/>
                        </a:solidFill>
                        <a:effectLst/>
                      </a:endParaRPr>
                    </a:p>
                    <a:p>
                      <a:pPr marL="0" marR="0" algn="ctr">
                        <a:spcBef>
                          <a:spcPts val="0"/>
                        </a:spcBef>
                        <a:spcAft>
                          <a:spcPts val="0"/>
                        </a:spcAft>
                      </a:pPr>
                      <a:r>
                        <a:rPr lang="en-US" sz="2000">
                          <a:solidFill>
                            <a:schemeClr val="tx1"/>
                          </a:solidFill>
                          <a:effectLst/>
                        </a:rPr>
                        <a:t> </a:t>
                      </a:r>
                      <a:endParaRPr lang="en-US" sz="3200">
                        <a:solidFill>
                          <a:schemeClr val="tx1"/>
                        </a:solidFill>
                        <a:effectLst/>
                      </a:endParaRPr>
                    </a:p>
                    <a:p>
                      <a:pPr marL="0" marR="0" algn="ctr">
                        <a:spcBef>
                          <a:spcPts val="0"/>
                        </a:spcBef>
                        <a:spcAft>
                          <a:spcPts val="0"/>
                        </a:spcAft>
                      </a:pPr>
                      <a:r>
                        <a:rPr lang="en-US" sz="2000">
                          <a:solidFill>
                            <a:schemeClr val="tx1"/>
                          </a:solidFill>
                          <a:effectLst/>
                        </a:rPr>
                        <a:t>6 POINTS</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24594">
                <a:tc>
                  <a:txBody>
                    <a:bodyPr/>
                    <a:lstStyle/>
                    <a:p>
                      <a:pPr marL="0" marR="45720">
                        <a:spcBef>
                          <a:spcPts val="0"/>
                        </a:spcBef>
                        <a:spcAft>
                          <a:spcPts val="0"/>
                        </a:spcAft>
                        <a:tabLst>
                          <a:tab pos="350520" algn="l"/>
                        </a:tabLst>
                      </a:pPr>
                      <a:endParaRPr lang="en-US" sz="800" dirty="0" smtClean="0">
                        <a:solidFill>
                          <a:schemeClr val="tx1"/>
                        </a:solidFill>
                        <a:effectLst/>
                      </a:endParaRPr>
                    </a:p>
                    <a:p>
                      <a:pPr marL="342900" marR="45720" lvl="0" indent="-342900">
                        <a:spcBef>
                          <a:spcPts val="0"/>
                        </a:spcBef>
                        <a:spcAft>
                          <a:spcPts val="0"/>
                        </a:spcAft>
                        <a:buSzPts val="1200"/>
                        <a:buFont typeface="Wingdings"/>
                        <a:buChar char=""/>
                        <a:tabLst>
                          <a:tab pos="228600" algn="l"/>
                        </a:tabLst>
                      </a:pPr>
                      <a:r>
                        <a:rPr lang="en-US" sz="2000" dirty="0" smtClean="0">
                          <a:solidFill>
                            <a:schemeClr val="tx1"/>
                          </a:solidFill>
                          <a:effectLst/>
                        </a:rPr>
                        <a:t>Video: Watch the “Athens” Brain Pop Video. While watching the video, fill out the brainstorm with important notes and info. because you will need to answer the following multiple choice questions. *If you do not take notes on the back, you will not earn credit.* </a:t>
                      </a:r>
                      <a:endParaRPr lang="en-US" sz="3200" dirty="0" smtClean="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lgn="ctr">
                        <a:spcBef>
                          <a:spcPts val="0"/>
                        </a:spcBef>
                        <a:spcAft>
                          <a:spcPts val="0"/>
                        </a:spcAft>
                      </a:pPr>
                      <a:r>
                        <a:rPr lang="en-US" sz="2000" b="0" dirty="0">
                          <a:solidFill>
                            <a:schemeClr val="tx1"/>
                          </a:solidFill>
                          <a:effectLst/>
                        </a:rPr>
                        <a:t>6 POINTS</a:t>
                      </a:r>
                      <a:endParaRPr lang="en-US" sz="3200" b="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SMARTInkShape-18"/>
          <p:cNvSpPr/>
          <p:nvPr/>
        </p:nvSpPr>
        <p:spPr>
          <a:xfrm>
            <a:off x="5975213" y="1125141"/>
            <a:ext cx="43397" cy="17860"/>
          </a:xfrm>
          <a:custGeom>
            <a:avLst/>
            <a:gdLst/>
            <a:ahLst/>
            <a:cxnLst/>
            <a:rect l="0" t="0" r="0" b="0"/>
            <a:pathLst>
              <a:path w="43397" h="17860">
                <a:moveTo>
                  <a:pt x="43396" y="0"/>
                </a:moveTo>
                <a:lnTo>
                  <a:pt x="3055" y="992"/>
                </a:lnTo>
                <a:lnTo>
                  <a:pt x="627" y="2645"/>
                </a:lnTo>
                <a:lnTo>
                  <a:pt x="0" y="4740"/>
                </a:lnTo>
                <a:lnTo>
                  <a:pt x="1568" y="6136"/>
                </a:lnTo>
                <a:lnTo>
                  <a:pt x="14235" y="8562"/>
                </a:lnTo>
                <a:lnTo>
                  <a:pt x="25108" y="8920"/>
                </a:lnTo>
                <a:lnTo>
                  <a:pt x="34467"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32308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98415813"/>
              </p:ext>
            </p:extLst>
          </p:nvPr>
        </p:nvGraphicFramePr>
        <p:xfrm>
          <a:off x="304800" y="228600"/>
          <a:ext cx="8686800" cy="6053625"/>
        </p:xfrm>
        <a:graphic>
          <a:graphicData uri="http://schemas.openxmlformats.org/drawingml/2006/table">
            <a:tbl>
              <a:tblPr firstRow="1" firstCol="1" lastRow="1" lastCol="1" bandRow="1" bandCol="1">
                <a:tableStyleId>{5C22544A-7EE6-4342-B048-85BDC9FD1C3A}</a:tableStyleId>
              </a:tblPr>
              <a:tblGrid>
                <a:gridCol w="6274057"/>
                <a:gridCol w="964943"/>
                <a:gridCol w="689575"/>
                <a:gridCol w="758225"/>
              </a:tblGrid>
              <a:tr h="925551">
                <a:tc gridSpan="4">
                  <a:txBody>
                    <a:bodyPr/>
                    <a:lstStyle/>
                    <a:p>
                      <a:pPr marL="0" marR="0">
                        <a:spcBef>
                          <a:spcPts val="0"/>
                        </a:spcBef>
                        <a:spcAft>
                          <a:spcPts val="0"/>
                        </a:spcAft>
                      </a:pPr>
                      <a:r>
                        <a:rPr lang="en-US" sz="3200" dirty="0">
                          <a:solidFill>
                            <a:schemeClr val="tx1"/>
                          </a:solidFill>
                          <a:effectLst/>
                        </a:rPr>
                        <a:t>Topic 3: ACHIEVEMENTS</a:t>
                      </a:r>
                    </a:p>
                    <a:p>
                      <a:pPr marL="0" marR="0">
                        <a:spcBef>
                          <a:spcPts val="0"/>
                        </a:spcBef>
                        <a:spcAft>
                          <a:spcPts val="0"/>
                        </a:spcAft>
                      </a:pPr>
                      <a:r>
                        <a:rPr lang="en-US" sz="3200" dirty="0">
                          <a:solidFill>
                            <a:schemeClr val="tx1"/>
                          </a:solidFill>
                          <a:effectLst/>
                        </a:rPr>
                        <a:t>Total to complete in this objective: 1 (Choose ONE task)</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813560">
                <a:tc>
                  <a:txBody>
                    <a:bodyPr/>
                    <a:lstStyle/>
                    <a:p>
                      <a:pPr marL="228600" marR="45720">
                        <a:spcBef>
                          <a:spcPts val="0"/>
                        </a:spcBef>
                        <a:spcAft>
                          <a:spcPts val="0"/>
                        </a:spcAft>
                        <a:tabLst>
                          <a:tab pos="160020" algn="l"/>
                        </a:tabLst>
                      </a:pPr>
                      <a:r>
                        <a:rPr lang="en-US" sz="2000" dirty="0">
                          <a:solidFill>
                            <a:schemeClr val="tx1"/>
                          </a:solidFill>
                          <a:effectLst/>
                        </a:rPr>
                        <a:t> </a:t>
                      </a:r>
                      <a:endParaRPr lang="en-US" sz="3200" dirty="0">
                        <a:solidFill>
                          <a:schemeClr val="tx1"/>
                        </a:solidFill>
                        <a:effectLst/>
                      </a:endParaRPr>
                    </a:p>
                    <a:p>
                      <a:pPr marL="342900" marR="45720" lvl="0" indent="-342900">
                        <a:spcBef>
                          <a:spcPts val="0"/>
                        </a:spcBef>
                        <a:spcAft>
                          <a:spcPts val="0"/>
                        </a:spcAft>
                        <a:buSzPts val="1200"/>
                        <a:buFont typeface="Wingdings"/>
                        <a:buChar char=""/>
                        <a:tabLst>
                          <a:tab pos="160020" algn="l"/>
                        </a:tabLst>
                      </a:pPr>
                      <a:r>
                        <a:rPr lang="en-US" sz="2000" dirty="0" smtClean="0">
                          <a:solidFill>
                            <a:schemeClr val="tx1"/>
                          </a:solidFill>
                          <a:effectLst/>
                        </a:rPr>
                        <a:t>Medicine—Hippocratic </a:t>
                      </a:r>
                      <a:r>
                        <a:rPr lang="en-US" sz="2000" dirty="0">
                          <a:solidFill>
                            <a:schemeClr val="tx1"/>
                          </a:solidFill>
                          <a:effectLst/>
                        </a:rPr>
                        <a:t>Oath: Actively read about the Hippocratic Oath of Greece and how it is used in modern day.  Cite parts of the Hippocratic Oath and explain how this impacts people, places, and societies.</a:t>
                      </a:r>
                      <a:endParaRPr lang="en-US" sz="3200" dirty="0">
                        <a:solidFill>
                          <a:schemeClr val="tx1"/>
                        </a:solidFill>
                        <a:effectLst/>
                      </a:endParaRPr>
                    </a:p>
                    <a:p>
                      <a:pPr marL="0" marR="45720">
                        <a:spcBef>
                          <a:spcPts val="0"/>
                        </a:spcBef>
                        <a:spcAft>
                          <a:spcPts val="0"/>
                        </a:spcAft>
                        <a:tabLst>
                          <a:tab pos="350520" algn="l"/>
                        </a:tabLst>
                      </a:pPr>
                      <a:r>
                        <a:rPr lang="en-US" sz="2000" dirty="0">
                          <a:solidFill>
                            <a:schemeClr val="tx1"/>
                          </a:solidFill>
                          <a:effectLst/>
                        </a:rPr>
                        <a:t> </a:t>
                      </a:r>
                      <a:endParaRPr lang="en-US" sz="3200" dirty="0">
                        <a:solidFill>
                          <a:schemeClr val="tx1"/>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rPr>
                        <a:t> </a:t>
                      </a:r>
                      <a:endParaRPr lang="en-US" sz="3200">
                        <a:solidFill>
                          <a:schemeClr val="tx1"/>
                        </a:solidFill>
                        <a:effectLst/>
                      </a:endParaRPr>
                    </a:p>
                    <a:p>
                      <a:pPr marL="0" marR="0" algn="ctr">
                        <a:spcBef>
                          <a:spcPts val="0"/>
                        </a:spcBef>
                        <a:spcAft>
                          <a:spcPts val="0"/>
                        </a:spcAft>
                      </a:pPr>
                      <a:r>
                        <a:rPr lang="en-US" sz="2000">
                          <a:solidFill>
                            <a:schemeClr val="tx1"/>
                          </a:solidFill>
                          <a:effectLst/>
                        </a:rPr>
                        <a:t> </a:t>
                      </a:r>
                      <a:endParaRPr lang="en-US" sz="3200">
                        <a:solidFill>
                          <a:schemeClr val="tx1"/>
                        </a:solidFill>
                        <a:effectLst/>
                      </a:endParaRPr>
                    </a:p>
                    <a:p>
                      <a:pPr marL="0" marR="0" algn="ctr">
                        <a:spcBef>
                          <a:spcPts val="0"/>
                        </a:spcBef>
                        <a:spcAft>
                          <a:spcPts val="0"/>
                        </a:spcAft>
                      </a:pPr>
                      <a:r>
                        <a:rPr lang="en-US" sz="2000">
                          <a:solidFill>
                            <a:schemeClr val="tx1"/>
                          </a:solidFill>
                          <a:effectLst/>
                        </a:rPr>
                        <a:t>6 POINTS</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42585">
                <a:tc>
                  <a:txBody>
                    <a:bodyPr/>
                    <a:lstStyle/>
                    <a:p>
                      <a:pPr marL="342900" marR="45720" lvl="0" indent="-342900">
                        <a:spcBef>
                          <a:spcPts val="0"/>
                        </a:spcBef>
                        <a:spcAft>
                          <a:spcPts val="0"/>
                        </a:spcAft>
                        <a:buSzPts val="1200"/>
                        <a:buFont typeface="Wingdings"/>
                        <a:buChar char=""/>
                        <a:tabLst>
                          <a:tab pos="217170" algn="l"/>
                        </a:tabLst>
                      </a:pPr>
                      <a:r>
                        <a:rPr lang="en-US" sz="2000">
                          <a:solidFill>
                            <a:schemeClr val="tx1"/>
                          </a:solidFill>
                          <a:effectLst/>
                        </a:rPr>
                        <a:t>Olympics: Actively read the handout about Ancient Olympics &amp; Modern Day Olympics.  Compare how it changed over time. </a:t>
                      </a:r>
                      <a:endParaRPr lang="en-US" sz="3200">
                        <a:solidFill>
                          <a:schemeClr val="tx1"/>
                        </a:solidFill>
                        <a:effectLst/>
                      </a:endParaRPr>
                    </a:p>
                    <a:p>
                      <a:pPr marL="228600" marR="45720">
                        <a:spcBef>
                          <a:spcPts val="0"/>
                        </a:spcBef>
                        <a:spcAft>
                          <a:spcPts val="0"/>
                        </a:spcAft>
                        <a:tabLst>
                          <a:tab pos="217170" algn="l"/>
                        </a:tabLst>
                      </a:pPr>
                      <a:r>
                        <a:rPr lang="en-US" sz="2000">
                          <a:solidFill>
                            <a:schemeClr val="tx1"/>
                          </a:solidFill>
                          <a:effectLst/>
                        </a:rPr>
                        <a:t> </a:t>
                      </a:r>
                      <a:endParaRPr lang="en-US" sz="3200">
                        <a:solidFill>
                          <a:schemeClr val="tx1"/>
                        </a:solidFill>
                        <a:effectLst/>
                      </a:endParaRPr>
                    </a:p>
                    <a:p>
                      <a:pPr marL="0" marR="45720">
                        <a:spcBef>
                          <a:spcPts val="0"/>
                        </a:spcBef>
                        <a:spcAft>
                          <a:spcPts val="0"/>
                        </a:spcAft>
                        <a:tabLst>
                          <a:tab pos="350520" algn="l"/>
                        </a:tabLs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000">
                          <a:solidFill>
                            <a:schemeClr val="tx1"/>
                          </a:solidFill>
                          <a:effectLst/>
                        </a:rPr>
                        <a:t> </a:t>
                      </a:r>
                      <a:endParaRPr lang="en-US" sz="3200">
                        <a:solidFill>
                          <a:schemeClr val="tx1"/>
                        </a:solidFill>
                        <a:effectLst/>
                      </a:endParaRPr>
                    </a:p>
                    <a:p>
                      <a:pPr marL="0" marR="0" algn="ctr">
                        <a:spcBef>
                          <a:spcPts val="0"/>
                        </a:spcBef>
                        <a:spcAft>
                          <a:spcPts val="0"/>
                        </a:spcAft>
                      </a:pPr>
                      <a:r>
                        <a:rPr lang="en-US" sz="2000">
                          <a:solidFill>
                            <a:schemeClr val="tx1"/>
                          </a:solidFill>
                          <a:effectLst/>
                        </a:rPr>
                        <a:t> </a:t>
                      </a:r>
                      <a:endParaRPr lang="en-US" sz="3200">
                        <a:solidFill>
                          <a:schemeClr val="tx1"/>
                        </a:solidFill>
                        <a:effectLst/>
                      </a:endParaRPr>
                    </a:p>
                    <a:p>
                      <a:pPr marL="0" marR="0" algn="ctr">
                        <a:spcBef>
                          <a:spcPts val="0"/>
                        </a:spcBef>
                        <a:spcAft>
                          <a:spcPts val="0"/>
                        </a:spcAft>
                      </a:pPr>
                      <a:r>
                        <a:rPr lang="en-US" sz="2000">
                          <a:solidFill>
                            <a:schemeClr val="tx1"/>
                          </a:solidFill>
                          <a:effectLst/>
                        </a:rPr>
                        <a:t>6 POINTS</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3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28897">
                <a:tc>
                  <a:txBody>
                    <a:bodyPr/>
                    <a:lstStyle/>
                    <a:p>
                      <a:pPr marL="228600" marR="45720" algn="ctr">
                        <a:spcBef>
                          <a:spcPts val="0"/>
                        </a:spcBef>
                        <a:spcAft>
                          <a:spcPts val="0"/>
                        </a:spcAft>
                        <a:tabLst>
                          <a:tab pos="217170" algn="l"/>
                        </a:tabLst>
                      </a:pPr>
                      <a:r>
                        <a:rPr lang="en-US" sz="3200" dirty="0">
                          <a:solidFill>
                            <a:schemeClr val="tx1"/>
                          </a:solidFill>
                          <a:effectLst/>
                        </a:rPr>
                        <a:t>  </a:t>
                      </a:r>
                      <a:r>
                        <a:rPr lang="en-US" sz="2800" dirty="0" smtClean="0">
                          <a:solidFill>
                            <a:schemeClr val="tx1"/>
                          </a:solidFill>
                          <a:effectLst/>
                        </a:rPr>
                        <a:t>YOUR </a:t>
                      </a:r>
                      <a:r>
                        <a:rPr lang="en-US" sz="2800" dirty="0">
                          <a:solidFill>
                            <a:schemeClr val="tx1"/>
                          </a:solidFill>
                          <a:effectLst/>
                        </a:rPr>
                        <a:t>SCORE—TOTAL (30 POINTS)</a:t>
                      </a:r>
                      <a:endParaRPr lang="en-US" sz="24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spcBef>
                          <a:spcPts val="0"/>
                        </a:spcBef>
                        <a:spcAft>
                          <a:spcPts val="0"/>
                        </a:spcAft>
                      </a:pPr>
                      <a:r>
                        <a:rPr lang="en-US" sz="2000" dirty="0">
                          <a:solidFill>
                            <a:schemeClr val="tx1"/>
                          </a:solidFill>
                          <a:effectLst/>
                        </a:rPr>
                        <a:t> </a:t>
                      </a:r>
                      <a:endParaRPr lang="en-US" sz="3200" dirty="0">
                        <a:solidFill>
                          <a:schemeClr val="tx1"/>
                        </a:solidFill>
                        <a:effectLst/>
                      </a:endParaRPr>
                    </a:p>
                    <a:p>
                      <a:pPr marL="0" marR="0">
                        <a:spcBef>
                          <a:spcPts val="0"/>
                        </a:spcBef>
                        <a:spcAft>
                          <a:spcPts val="0"/>
                        </a:spcAft>
                      </a:pPr>
                      <a:r>
                        <a:rPr lang="en-US" sz="2000" dirty="0">
                          <a:solidFill>
                            <a:schemeClr val="tx1"/>
                          </a:solidFill>
                          <a:effectLst/>
                        </a:rPr>
                        <a:t> </a:t>
                      </a:r>
                      <a:endParaRPr lang="en-US" sz="3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837911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0000"/>
                </a:solidFill>
              </a:rPr>
              <a:t>After each activity, you will have to choose and E.I. </a:t>
            </a:r>
            <a:endParaRPr lang="en-US" i="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a:t>The enduring issue this best associates with is (check all that apply)</a:t>
            </a:r>
            <a:endParaRPr lang="en-US" dirty="0"/>
          </a:p>
          <a:p>
            <a:pPr lvl="0"/>
            <a:r>
              <a:rPr lang="en-US" b="1" dirty="0">
                <a:solidFill>
                  <a:srgbClr val="7030A0"/>
                </a:solidFill>
              </a:rPr>
              <a:t>CULTURAL DIFFUSION</a:t>
            </a:r>
            <a:endParaRPr lang="en-US" dirty="0">
              <a:solidFill>
                <a:srgbClr val="7030A0"/>
              </a:solidFill>
            </a:endParaRPr>
          </a:p>
          <a:p>
            <a:pPr lvl="0"/>
            <a:r>
              <a:rPr lang="en-US" b="1" dirty="0">
                <a:solidFill>
                  <a:srgbClr val="7030A0"/>
                </a:solidFill>
              </a:rPr>
              <a:t>HUMAN RIGHTS</a:t>
            </a:r>
            <a:endParaRPr lang="en-US" dirty="0">
              <a:solidFill>
                <a:srgbClr val="7030A0"/>
              </a:solidFill>
            </a:endParaRPr>
          </a:p>
          <a:p>
            <a:pPr lvl="0"/>
            <a:r>
              <a:rPr lang="en-US" b="1" dirty="0">
                <a:solidFill>
                  <a:srgbClr val="7030A0"/>
                </a:solidFill>
              </a:rPr>
              <a:t>IMPACT OF ENVIRONMENT ON HUMANS</a:t>
            </a:r>
            <a:endParaRPr lang="en-US" dirty="0">
              <a:solidFill>
                <a:srgbClr val="7030A0"/>
              </a:solidFill>
            </a:endParaRPr>
          </a:p>
          <a:p>
            <a:pPr lvl="0"/>
            <a:r>
              <a:rPr lang="en-US" b="1" dirty="0">
                <a:solidFill>
                  <a:srgbClr val="7030A0"/>
                </a:solidFill>
              </a:rPr>
              <a:t>POWER</a:t>
            </a:r>
            <a:endParaRPr lang="en-US" dirty="0">
              <a:solidFill>
                <a:srgbClr val="7030A0"/>
              </a:solidFill>
            </a:endParaRPr>
          </a:p>
          <a:p>
            <a:pPr lvl="0"/>
            <a:r>
              <a:rPr lang="en-US" b="1" dirty="0">
                <a:solidFill>
                  <a:srgbClr val="7030A0"/>
                </a:solidFill>
              </a:rPr>
              <a:t>SCARCITY </a:t>
            </a:r>
            <a:endParaRPr lang="en-US" dirty="0">
              <a:solidFill>
                <a:srgbClr val="7030A0"/>
              </a:solidFill>
            </a:endParaRPr>
          </a:p>
          <a:p>
            <a:pPr lvl="0"/>
            <a:r>
              <a:rPr lang="en-US" b="1" dirty="0">
                <a:solidFill>
                  <a:srgbClr val="7030A0"/>
                </a:solidFill>
              </a:rPr>
              <a:t>TECHNOLOGY</a:t>
            </a:r>
            <a:endParaRPr lang="en-US" dirty="0">
              <a:solidFill>
                <a:srgbClr val="7030A0"/>
              </a:solidFill>
            </a:endParaRPr>
          </a:p>
          <a:p>
            <a:endParaRPr lang="en-US" dirty="0"/>
          </a:p>
        </p:txBody>
      </p:sp>
    </p:spTree>
    <p:extLst>
      <p:ext uri="{BB962C8B-B14F-4D97-AF65-F5344CB8AC3E}">
        <p14:creationId xmlns:p14="http://schemas.microsoft.com/office/powerpoint/2010/main" val="3484047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700117" cy="5755422"/>
          </a:xfrm>
          <a:prstGeom prst="rect">
            <a:avLst/>
          </a:prstGeom>
        </p:spPr>
        <p:txBody>
          <a:bodyPr wrap="square">
            <a:spAutoFit/>
          </a:bodyPr>
          <a:lstStyle/>
          <a:p>
            <a:r>
              <a:rPr lang="en-US" sz="1600" b="1" u="sng" dirty="0">
                <a:solidFill>
                  <a:srgbClr val="7030A0"/>
                </a:solidFill>
              </a:rPr>
              <a:t>CULTURAL DIFFUSION</a:t>
            </a:r>
            <a:r>
              <a:rPr lang="en-US" sz="1600" b="1" dirty="0">
                <a:solidFill>
                  <a:srgbClr val="7030A0"/>
                </a:solidFill>
              </a:rPr>
              <a:t> </a:t>
            </a:r>
            <a:r>
              <a:rPr lang="en-US" sz="1600" dirty="0"/>
              <a:t>–</a:t>
            </a:r>
            <a:r>
              <a:rPr lang="en-US" sz="1600" b="1" dirty="0"/>
              <a:t> </a:t>
            </a:r>
            <a:r>
              <a:rPr lang="en-US" sz="1600" dirty="0"/>
              <a:t>the spread of cultural beliefs and social activities from one group to another.  The mixing of world cultures through different ethnicities (civilizations/societies), religions and nationalities has increased with advanced communication, transportation and technology.</a:t>
            </a:r>
          </a:p>
          <a:p>
            <a:r>
              <a:rPr lang="en-US" sz="1600" dirty="0"/>
              <a:t> </a:t>
            </a:r>
          </a:p>
          <a:p>
            <a:r>
              <a:rPr lang="en-US" sz="1600" b="1" u="sng" dirty="0">
                <a:solidFill>
                  <a:srgbClr val="7030A0"/>
                </a:solidFill>
              </a:rPr>
              <a:t>HUMAN RIGHTS</a:t>
            </a:r>
            <a:r>
              <a:rPr lang="en-US" sz="1600" dirty="0">
                <a:solidFill>
                  <a:srgbClr val="7030A0"/>
                </a:solidFill>
              </a:rPr>
              <a:t> </a:t>
            </a:r>
            <a:r>
              <a:rPr lang="en-US" sz="1600" dirty="0"/>
              <a:t>– individuals, groups, and governments have attempted to end many of these human rights violations, although they have no always been successful </a:t>
            </a:r>
            <a:r>
              <a:rPr lang="en-US" sz="1600" b="1" dirty="0"/>
              <a:t>OR</a:t>
            </a:r>
            <a:r>
              <a:rPr lang="en-US" sz="1600" dirty="0"/>
              <a:t> individuals, groups, and governments have imposed restrictions, laws, or used social hierarchies to limit human rights of specific people. </a:t>
            </a:r>
          </a:p>
          <a:p>
            <a:r>
              <a:rPr lang="en-US" sz="1600" dirty="0"/>
              <a:t> </a:t>
            </a:r>
          </a:p>
          <a:p>
            <a:r>
              <a:rPr lang="en-US" sz="1600" b="1" u="sng" dirty="0">
                <a:solidFill>
                  <a:srgbClr val="7030A0"/>
                </a:solidFill>
              </a:rPr>
              <a:t>IMPACT OF ENVIRONMENT ON HUMANS</a:t>
            </a:r>
            <a:r>
              <a:rPr lang="en-US" sz="1600" b="1" dirty="0">
                <a:solidFill>
                  <a:srgbClr val="7030A0"/>
                </a:solidFill>
              </a:rPr>
              <a:t> </a:t>
            </a:r>
            <a:r>
              <a:rPr lang="en-US" sz="1600" dirty="0"/>
              <a:t>— the environment is the area in which people live. People are affected by their environment (ex: physical barriers, access or lack of access to seas, natural resources, fertile soil, etc. have impacted how societies function).  In addition, people have an effect on  the environment as well (people and societies reshape their environment to adapt to their needs).</a:t>
            </a:r>
          </a:p>
          <a:p>
            <a:r>
              <a:rPr lang="en-US" sz="1600" dirty="0"/>
              <a:t> </a:t>
            </a:r>
          </a:p>
          <a:p>
            <a:r>
              <a:rPr lang="en-US" sz="1600" b="1" u="sng" dirty="0">
                <a:solidFill>
                  <a:srgbClr val="7030A0"/>
                </a:solidFill>
              </a:rPr>
              <a:t>POWER</a:t>
            </a:r>
            <a:r>
              <a:rPr lang="en-US" sz="1600" b="1" dirty="0">
                <a:solidFill>
                  <a:srgbClr val="7030A0"/>
                </a:solidFill>
              </a:rPr>
              <a:t> </a:t>
            </a:r>
            <a:r>
              <a:rPr lang="en-US" sz="1600" dirty="0"/>
              <a:t>– the ability to influence or control the behavior or people.  It is part of every human interaction.  Power can take the form of social hierarchies (unequal power), governments (relationship to ruler and those who are ruled), etc.</a:t>
            </a:r>
          </a:p>
          <a:p>
            <a:r>
              <a:rPr lang="en-US" sz="1600" dirty="0"/>
              <a:t> </a:t>
            </a:r>
          </a:p>
          <a:p>
            <a:r>
              <a:rPr lang="en-US" sz="1600" b="1" u="sng" dirty="0">
                <a:solidFill>
                  <a:srgbClr val="7030A0"/>
                </a:solidFill>
              </a:rPr>
              <a:t>SCARCITY </a:t>
            </a:r>
            <a:r>
              <a:rPr lang="en-US" sz="1600" dirty="0"/>
              <a:t>– the state of not having enough of something (ex: food, resources, land, etc.)</a:t>
            </a:r>
          </a:p>
          <a:p>
            <a:r>
              <a:rPr lang="en-US" sz="1600" dirty="0">
                <a:solidFill>
                  <a:srgbClr val="7030A0"/>
                </a:solidFill>
              </a:rPr>
              <a:t> </a:t>
            </a:r>
          </a:p>
          <a:p>
            <a:r>
              <a:rPr lang="en-US" sz="1600" b="1" u="sng" dirty="0">
                <a:solidFill>
                  <a:srgbClr val="7030A0"/>
                </a:solidFill>
              </a:rPr>
              <a:t>TECHNOLOGY</a:t>
            </a:r>
            <a:r>
              <a:rPr lang="en-US" sz="1600" dirty="0">
                <a:solidFill>
                  <a:srgbClr val="7030A0"/>
                </a:solidFill>
              </a:rPr>
              <a:t> </a:t>
            </a:r>
            <a:r>
              <a:rPr lang="en-US" sz="1600" dirty="0"/>
              <a:t>– technology has been modified or replaced by new technological innovations/inventions.  These new technological innovations have had various effects on societies and the world.   </a:t>
            </a:r>
          </a:p>
        </p:txBody>
      </p:sp>
    </p:spTree>
    <p:extLst>
      <p:ext uri="{BB962C8B-B14F-4D97-AF65-F5344CB8AC3E}">
        <p14:creationId xmlns:p14="http://schemas.microsoft.com/office/powerpoint/2010/main" val="2203085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defRPr/>
            </a:pPr>
            <a:r>
              <a:rPr lang="en-US" sz="4800" dirty="0"/>
              <a:t>For </a:t>
            </a:r>
            <a:r>
              <a:rPr lang="en-US" sz="4800" b="1" dirty="0" smtClean="0">
                <a:solidFill>
                  <a:srgbClr val="FF0000"/>
                </a:solidFill>
              </a:rPr>
              <a:t>Part A </a:t>
            </a:r>
            <a:r>
              <a:rPr lang="en-US" sz="4800" dirty="0" smtClean="0"/>
              <a:t>activities</a:t>
            </a:r>
            <a:r>
              <a:rPr lang="en-US" sz="4800" dirty="0"/>
              <a:t>, color coordinated file folders are available with the sheets you need. </a:t>
            </a:r>
          </a:p>
          <a:p>
            <a:pPr lvl="1">
              <a:buFont typeface="Arial" charset="0"/>
              <a:buChar char="–"/>
              <a:defRPr/>
            </a:pPr>
            <a:r>
              <a:rPr lang="en-US" sz="4800" b="1" dirty="0" smtClean="0">
                <a:solidFill>
                  <a:srgbClr val="0070C0"/>
                </a:solidFill>
              </a:rPr>
              <a:t>BLUE</a:t>
            </a:r>
            <a:r>
              <a:rPr lang="en-US" sz="4800" b="1" dirty="0">
                <a:solidFill>
                  <a:srgbClr val="0070C0"/>
                </a:solidFill>
              </a:rPr>
              <a:t>: </a:t>
            </a:r>
            <a:r>
              <a:rPr lang="en-US" sz="4800" b="1" dirty="0" smtClean="0"/>
              <a:t>Ancient Greece</a:t>
            </a:r>
            <a:endParaRPr lang="en-US" sz="4800" b="1" dirty="0"/>
          </a:p>
          <a:p>
            <a:pPr lvl="1">
              <a:buFont typeface="Arial" charset="0"/>
              <a:buChar char="–"/>
              <a:defRPr/>
            </a:pPr>
            <a:r>
              <a:rPr lang="en-US" sz="4800" b="1" dirty="0">
                <a:solidFill>
                  <a:srgbClr val="FF0000"/>
                </a:solidFill>
              </a:rPr>
              <a:t>RED</a:t>
            </a:r>
            <a:r>
              <a:rPr lang="en-US" sz="4800" b="1" dirty="0" smtClean="0">
                <a:solidFill>
                  <a:srgbClr val="FF0000"/>
                </a:solidFill>
              </a:rPr>
              <a:t>: </a:t>
            </a:r>
            <a:r>
              <a:rPr lang="en-US" sz="4800" b="1" dirty="0" smtClean="0"/>
              <a:t>Ancient Rome</a:t>
            </a:r>
          </a:p>
          <a:p>
            <a:pPr lvl="1">
              <a:buFont typeface="Arial" charset="0"/>
              <a:buChar char="–"/>
              <a:defRPr/>
            </a:pPr>
            <a:r>
              <a:rPr lang="en-US" sz="4800" b="1" dirty="0">
                <a:solidFill>
                  <a:srgbClr val="FFC000"/>
                </a:solidFill>
              </a:rPr>
              <a:t>YELLOW: </a:t>
            </a:r>
            <a:r>
              <a:rPr lang="en-US" sz="4800" b="1" dirty="0"/>
              <a:t>Ancient China</a:t>
            </a:r>
          </a:p>
          <a:p>
            <a:pPr lvl="1">
              <a:buFont typeface="Arial" charset="0"/>
              <a:buChar char="–"/>
              <a:defRPr/>
            </a:pPr>
            <a:endParaRPr lang="en-US" sz="4800" dirty="0"/>
          </a:p>
        </p:txBody>
      </p:sp>
    </p:spTree>
    <p:extLst>
      <p:ext uri="{BB962C8B-B14F-4D97-AF65-F5344CB8AC3E}">
        <p14:creationId xmlns:p14="http://schemas.microsoft.com/office/powerpoint/2010/main" val="667657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Breakdown of your project grade</a:t>
            </a:r>
            <a:endParaRPr lang="en-US" dirty="0"/>
          </a:p>
        </p:txBody>
      </p:sp>
      <p:sp>
        <p:nvSpPr>
          <p:cNvPr id="3" name="Content Placeholder 2"/>
          <p:cNvSpPr>
            <a:spLocks noGrp="1"/>
          </p:cNvSpPr>
          <p:nvPr>
            <p:ph idx="1"/>
          </p:nvPr>
        </p:nvSpPr>
        <p:spPr/>
        <p:txBody>
          <a:bodyPr/>
          <a:lstStyle/>
          <a:p>
            <a:r>
              <a:rPr lang="en-US" dirty="0" smtClean="0">
                <a:solidFill>
                  <a:srgbClr val="FF0000"/>
                </a:solidFill>
              </a:rPr>
              <a:t>Part 1: 100 points</a:t>
            </a:r>
          </a:p>
          <a:p>
            <a:pPr lvl="1"/>
            <a:r>
              <a:rPr lang="en-US" dirty="0" smtClean="0"/>
              <a:t>Greece – 30 pts</a:t>
            </a:r>
          </a:p>
          <a:p>
            <a:pPr lvl="1"/>
            <a:r>
              <a:rPr lang="en-US" dirty="0" smtClean="0"/>
              <a:t>Rome – 40 pts</a:t>
            </a:r>
          </a:p>
          <a:p>
            <a:pPr lvl="1"/>
            <a:r>
              <a:rPr lang="en-US" dirty="0" smtClean="0"/>
              <a:t>China – 30 pts</a:t>
            </a:r>
          </a:p>
          <a:p>
            <a:r>
              <a:rPr lang="en-US" dirty="0" smtClean="0">
                <a:solidFill>
                  <a:srgbClr val="FF0000"/>
                </a:solidFill>
              </a:rPr>
              <a:t>Part 2 &amp; 3: 100 points</a:t>
            </a:r>
          </a:p>
          <a:p>
            <a:pPr lvl="1"/>
            <a:r>
              <a:rPr lang="en-US" dirty="0" smtClean="0"/>
              <a:t>Part 2: 40 pts</a:t>
            </a:r>
          </a:p>
          <a:p>
            <a:pPr lvl="1"/>
            <a:r>
              <a:rPr lang="en-US" dirty="0" smtClean="0"/>
              <a:t>Part 3: 60 pts</a:t>
            </a:r>
            <a:endParaRPr lang="en-US" dirty="0"/>
          </a:p>
        </p:txBody>
      </p:sp>
    </p:spTree>
    <p:extLst>
      <p:ext uri="{BB962C8B-B14F-4D97-AF65-F5344CB8AC3E}">
        <p14:creationId xmlns:p14="http://schemas.microsoft.com/office/powerpoint/2010/main" val="4097762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1779</Words>
  <Application>Microsoft Office PowerPoint</Application>
  <PresentationFormat>On-screen Show (4:3)</PresentationFormat>
  <Paragraphs>358</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SEMESTER 1 PROJECT ANCIENT CIVILIZATIONS</vt:lpstr>
      <vt:lpstr>Part 1</vt:lpstr>
      <vt:lpstr>PowerPoint Presentation</vt:lpstr>
      <vt:lpstr>PowerPoint Presentation</vt:lpstr>
      <vt:lpstr>PowerPoint Presentation</vt:lpstr>
      <vt:lpstr>After each activity, you will have to choose and E.I. </vt:lpstr>
      <vt:lpstr>PowerPoint Presentation</vt:lpstr>
      <vt:lpstr>PowerPoint Presentation</vt:lpstr>
      <vt:lpstr>Breakdown of your project grade</vt:lpstr>
      <vt:lpstr>How to pass this project</vt:lpstr>
      <vt:lpstr>Volunteer Monitors—Extra Participation Points </vt:lpstr>
      <vt:lpstr>How to Access materials at home and/or videos</vt:lpstr>
      <vt:lpstr>TODAY’S GOAL</vt:lpstr>
      <vt:lpstr>DO NOW!</vt:lpstr>
      <vt:lpstr> Brainstorm – Ancient Greece</vt:lpstr>
      <vt:lpstr>PowerPoint Presentation</vt:lpstr>
      <vt:lpstr>PowerPoint Presentation</vt:lpstr>
      <vt:lpstr>Directions: Pick one of the enduring issues from the brain chart. Write a TEAL paragraph that  </vt:lpstr>
      <vt:lpstr>PowerPoint Presentation</vt:lpstr>
      <vt:lpstr>PowerPoint Presentation</vt:lpstr>
      <vt:lpstr>PowerPoint Presentation</vt:lpstr>
      <vt:lpstr>Part 2</vt:lpstr>
      <vt:lpstr>PowerPoint Presentation</vt:lpstr>
      <vt:lpstr>Task: Extended Essay An enduring issue is an issue that exists across time. It is one that many societies have attempted to address with varying degrees of success. </vt:lpstr>
      <vt:lpstr>The enduring issue I will be writing about in my essay is… (CHOOSE ONE!)  CULTURAL DIFFUSION HUMAN RIGHTS IMPACT OF ENVIRONMENT ON HUMANS POWER SCARCITY  </vt:lpstr>
      <vt:lpstr>CHECK LIST FOR PART 3: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SEMESTER 1 PROJECT ANCIENT CIVILIZATIONS</dc:title>
  <dc:creator>admin</dc:creator>
  <cp:lastModifiedBy>admin</cp:lastModifiedBy>
  <cp:revision>104</cp:revision>
  <dcterms:created xsi:type="dcterms:W3CDTF">2018-10-22T13:10:15Z</dcterms:created>
  <dcterms:modified xsi:type="dcterms:W3CDTF">2018-12-04T14:09:24Z</dcterms:modified>
</cp:coreProperties>
</file>